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285" r:id="rId2"/>
    <p:sldId id="331" r:id="rId3"/>
    <p:sldId id="332" r:id="rId4"/>
    <p:sldId id="286" r:id="rId5"/>
    <p:sldId id="356" r:id="rId6"/>
    <p:sldId id="357" r:id="rId7"/>
    <p:sldId id="358" r:id="rId8"/>
    <p:sldId id="359" r:id="rId9"/>
    <p:sldId id="360" r:id="rId10"/>
    <p:sldId id="361" r:id="rId11"/>
    <p:sldId id="362" r:id="rId12"/>
    <p:sldId id="363" r:id="rId13"/>
    <p:sldId id="364" r:id="rId14"/>
    <p:sldId id="365" r:id="rId15"/>
    <p:sldId id="366" r:id="rId16"/>
    <p:sldId id="367" r:id="rId17"/>
    <p:sldId id="378" r:id="rId18"/>
    <p:sldId id="368"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 id="348" r:id="rId33"/>
    <p:sldId id="349" r:id="rId34"/>
    <p:sldId id="377" r:id="rId35"/>
    <p:sldId id="379" r:id="rId36"/>
    <p:sldId id="380" r:id="rId37"/>
    <p:sldId id="381" r:id="rId38"/>
    <p:sldId id="369" r:id="rId39"/>
    <p:sldId id="371" r:id="rId40"/>
    <p:sldId id="372" r:id="rId41"/>
    <p:sldId id="373" r:id="rId42"/>
    <p:sldId id="350" r:id="rId43"/>
    <p:sldId id="351" r:id="rId44"/>
    <p:sldId id="352" r:id="rId45"/>
    <p:sldId id="353" r:id="rId46"/>
    <p:sldId id="354" r:id="rId47"/>
    <p:sldId id="355" r:id="rId48"/>
    <p:sldId id="370" r:id="rId49"/>
    <p:sldId id="333" r:id="rId50"/>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05" autoAdjust="0"/>
    <p:restoredTop sz="85000" autoAdjust="0"/>
  </p:normalViewPr>
  <p:slideViewPr>
    <p:cSldViewPr snapToGrid="0" snapToObjects="1">
      <p:cViewPr varScale="1">
        <p:scale>
          <a:sx n="98" d="100"/>
          <a:sy n="98" d="100"/>
        </p:scale>
        <p:origin x="557" y="8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752E0B9-9FFA-46FA-BA98-ECE0CE1D8DB0}" type="datetimeFigureOut">
              <a:rPr lang="en-US" smtClean="0"/>
              <a:t>6/11/2020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184D4C4-8FBC-49F9-B152-B7794A3E9728}" type="slidenum">
              <a:rPr lang="en-US" smtClean="0"/>
              <a:t>‹#›</a:t>
            </a:fld>
            <a:endParaRPr lang="en-US"/>
          </a:p>
        </p:txBody>
      </p:sp>
    </p:spTree>
    <p:extLst>
      <p:ext uri="{BB962C8B-B14F-4D97-AF65-F5344CB8AC3E}">
        <p14:creationId xmlns:p14="http://schemas.microsoft.com/office/powerpoint/2010/main" val="3400879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a:t>
            </a:fld>
            <a:endParaRPr/>
          </a:p>
        </p:txBody>
      </p:sp>
    </p:spTree>
    <p:extLst>
      <p:ext uri="{BB962C8B-B14F-4D97-AF65-F5344CB8AC3E}">
        <p14:creationId xmlns:p14="http://schemas.microsoft.com/office/powerpoint/2010/main" val="2359716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14</a:t>
            </a:fld>
            <a:endParaRPr/>
          </a:p>
        </p:txBody>
      </p:sp>
    </p:spTree>
    <p:extLst>
      <p:ext uri="{BB962C8B-B14F-4D97-AF65-F5344CB8AC3E}">
        <p14:creationId xmlns:p14="http://schemas.microsoft.com/office/powerpoint/2010/main" val="946158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15</a:t>
            </a:fld>
            <a:endParaRPr/>
          </a:p>
        </p:txBody>
      </p:sp>
    </p:spTree>
    <p:extLst>
      <p:ext uri="{BB962C8B-B14F-4D97-AF65-F5344CB8AC3E}">
        <p14:creationId xmlns:p14="http://schemas.microsoft.com/office/powerpoint/2010/main" val="1245779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84D4C4-8FBC-49F9-B152-B7794A3E9728}" type="slidenum">
              <a:rPr lang="en-US" smtClean="0"/>
              <a:t>21</a:t>
            </a:fld>
            <a:endParaRPr lang="en-US"/>
          </a:p>
        </p:txBody>
      </p:sp>
    </p:spTree>
    <p:extLst>
      <p:ext uri="{BB962C8B-B14F-4D97-AF65-F5344CB8AC3E}">
        <p14:creationId xmlns:p14="http://schemas.microsoft.com/office/powerpoint/2010/main" val="2676064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B1. </a:t>
            </a:r>
            <a:r>
              <a:rPr lang="en-US" sz="1200" kern="1200" dirty="0" smtClean="0">
                <a:solidFill>
                  <a:schemeClr val="tx1"/>
                </a:solidFill>
                <a:effectLst/>
                <a:latin typeface="+mn-lt"/>
                <a:ea typeface="+mn-ea"/>
                <a:cs typeface="+mn-cs"/>
              </a:rPr>
              <a:t>These workshops are not process-oriented groups, so you will not share personal experiences or work through your current life stressors (like in group counseling); rather, these workshops teach you strategies to relieve your distress and maintain a healthy lifestyle. </a:t>
            </a:r>
            <a:endParaRPr lang="en-US" b="1" dirty="0" smtClean="0"/>
          </a:p>
          <a:p>
            <a:r>
              <a:rPr lang="en-US" b="1" dirty="0" smtClean="0"/>
              <a:t>B3. </a:t>
            </a:r>
            <a:r>
              <a:rPr lang="en-US" dirty="0" smtClean="0"/>
              <a:t>An email blast is sent out bi-weekly to discuss the upcoming topics for the next</a:t>
            </a:r>
            <a:r>
              <a:rPr lang="en-US" baseline="0" dirty="0" smtClean="0"/>
              <a:t> two weeks to all students.</a:t>
            </a:r>
            <a:endParaRPr lang="en-US" dirty="0"/>
          </a:p>
        </p:txBody>
      </p:sp>
      <p:sp>
        <p:nvSpPr>
          <p:cNvPr id="4" name="Slide Number Placeholder 3"/>
          <p:cNvSpPr>
            <a:spLocks noGrp="1"/>
          </p:cNvSpPr>
          <p:nvPr>
            <p:ph type="sldNum" sz="quarter" idx="10"/>
          </p:nvPr>
        </p:nvSpPr>
        <p:spPr/>
        <p:txBody>
          <a:bodyPr/>
          <a:lstStyle/>
          <a:p>
            <a:fld id="{D58ED3D0-E560-4B3A-8A30-54F24AD0C635}" type="slidenum">
              <a:rPr lang="en-US" smtClean="0"/>
              <a:t>26</a:t>
            </a:fld>
            <a:endParaRPr lang="en-US"/>
          </a:p>
        </p:txBody>
      </p:sp>
    </p:spTree>
    <p:extLst>
      <p:ext uri="{BB962C8B-B14F-4D97-AF65-F5344CB8AC3E}">
        <p14:creationId xmlns:p14="http://schemas.microsoft.com/office/powerpoint/2010/main" val="2194966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B2.</a:t>
            </a:r>
            <a:r>
              <a:rPr lang="en-US" b="1" baseline="0" dirty="0" smtClean="0"/>
              <a:t> </a:t>
            </a:r>
            <a:r>
              <a:rPr lang="en-US" sz="1200" kern="1200" dirty="0" smtClean="0">
                <a:solidFill>
                  <a:schemeClr val="tx1"/>
                </a:solidFill>
                <a:effectLst/>
                <a:latin typeface="+mn-lt"/>
                <a:ea typeface="+mn-ea"/>
                <a:cs typeface="+mn-cs"/>
              </a:rPr>
              <a:t>Sometimes, you may be referred to both group and individual counseling sessions to process your group experience privately or to work on sensitive topics outside of the group experience. </a:t>
            </a:r>
            <a:endParaRPr lang="en-US" dirty="0"/>
          </a:p>
        </p:txBody>
      </p:sp>
      <p:sp>
        <p:nvSpPr>
          <p:cNvPr id="4" name="Slide Number Placeholder 3"/>
          <p:cNvSpPr>
            <a:spLocks noGrp="1"/>
          </p:cNvSpPr>
          <p:nvPr>
            <p:ph type="sldNum" sz="quarter" idx="10"/>
          </p:nvPr>
        </p:nvSpPr>
        <p:spPr/>
        <p:txBody>
          <a:bodyPr/>
          <a:lstStyle/>
          <a:p>
            <a:fld id="{D58ED3D0-E560-4B3A-8A30-54F24AD0C635}" type="slidenum">
              <a:rPr lang="en-US" smtClean="0"/>
              <a:t>29</a:t>
            </a:fld>
            <a:endParaRPr lang="en-US"/>
          </a:p>
        </p:txBody>
      </p:sp>
    </p:spTree>
    <p:extLst>
      <p:ext uri="{BB962C8B-B14F-4D97-AF65-F5344CB8AC3E}">
        <p14:creationId xmlns:p14="http://schemas.microsoft.com/office/powerpoint/2010/main" val="440178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2"/>
                </a:solidFill>
              </a:rPr>
              <a:t>We refer to provide you with the best possible care while you attend Augustana College.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2"/>
                </a:solidFill>
              </a:rPr>
              <a:t>Augustana College also provides a variety of transportation options to medical and mental health appointments. We are happy to discuss those options with you at any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2"/>
                </a:solidFill>
              </a:rPr>
              <a:t>If you present with a mental health need that requires outside services, either as a supplement to campus counseling services or as a primary service, we will refer you to treatment in the Quad-Cities. </a:t>
            </a:r>
          </a:p>
          <a:p>
            <a:endParaRPr lang="en-US" dirty="0"/>
          </a:p>
        </p:txBody>
      </p:sp>
      <p:sp>
        <p:nvSpPr>
          <p:cNvPr id="4" name="Slide Number Placeholder 3"/>
          <p:cNvSpPr>
            <a:spLocks noGrp="1"/>
          </p:cNvSpPr>
          <p:nvPr>
            <p:ph type="sldNum" sz="quarter" idx="10"/>
          </p:nvPr>
        </p:nvSpPr>
        <p:spPr/>
        <p:txBody>
          <a:bodyPr/>
          <a:lstStyle/>
          <a:p>
            <a:fld id="{A4A3E32D-3573-4EDA-BF9E-85502DBC452A}" type="slidenum">
              <a:rPr lang="en-US" smtClean="0"/>
              <a:t>31</a:t>
            </a:fld>
            <a:endParaRPr lang="en-US"/>
          </a:p>
        </p:txBody>
      </p:sp>
    </p:spTree>
    <p:extLst>
      <p:ext uri="{BB962C8B-B14F-4D97-AF65-F5344CB8AC3E}">
        <p14:creationId xmlns:p14="http://schemas.microsoft.com/office/powerpoint/2010/main" val="478967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a:t>
            </a:r>
            <a:r>
              <a:rPr lang="en-US" baseline="0" dirty="0" smtClean="0"/>
              <a:t> of just 9, and after 6 sessions of individual and 3 sessions of Telecounseling, a student is ready to either step-down or may need to step-up our care model.</a:t>
            </a:r>
            <a:endParaRPr lang="en-US" dirty="0"/>
          </a:p>
        </p:txBody>
      </p:sp>
      <p:sp>
        <p:nvSpPr>
          <p:cNvPr id="4" name="Slide Number Placeholder 3"/>
          <p:cNvSpPr>
            <a:spLocks noGrp="1"/>
          </p:cNvSpPr>
          <p:nvPr>
            <p:ph type="sldNum" sz="quarter" idx="10"/>
          </p:nvPr>
        </p:nvSpPr>
        <p:spPr/>
        <p:txBody>
          <a:bodyPr/>
          <a:lstStyle/>
          <a:p>
            <a:fld id="{D58ED3D0-E560-4B3A-8A30-54F24AD0C635}" type="slidenum">
              <a:rPr lang="en-US" smtClean="0"/>
              <a:t>32</a:t>
            </a:fld>
            <a:endParaRPr lang="en-US"/>
          </a:p>
        </p:txBody>
      </p:sp>
    </p:spTree>
    <p:extLst>
      <p:ext uri="{BB962C8B-B14F-4D97-AF65-F5344CB8AC3E}">
        <p14:creationId xmlns:p14="http://schemas.microsoft.com/office/powerpoint/2010/main" val="1605776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you think about the people you interact with daily, it is important to realize that if they say something that you perceive is negative, it will take three positive experiences to change your view of them. Now, when you think of the people you have intimate and close relationships with (best friends, families, </a:t>
            </a:r>
            <a:r>
              <a:rPr lang="en-US" baseline="0" dirty="0" err="1" smtClean="0"/>
              <a:t>etc</a:t>
            </a:r>
            <a:r>
              <a:rPr lang="en-US" baseline="0" dirty="0" smtClean="0"/>
              <a:t>), the ratio is even higher. It is 5 to 1.</a:t>
            </a:r>
          </a:p>
          <a:p>
            <a:endParaRPr lang="en-US" baseline="0" dirty="0" smtClean="0"/>
          </a:p>
          <a:p>
            <a:r>
              <a:rPr lang="en-US" baseline="0" dirty="0" smtClean="0"/>
              <a:t>So, parents, for every one negative comment you say that your children take as a criticism, you will need to say 5 positive things to negate that criticism and keep a healthy relationship.</a:t>
            </a:r>
          </a:p>
          <a:p>
            <a:endParaRPr lang="en-US" baseline="0" dirty="0" smtClean="0"/>
          </a:p>
          <a:p>
            <a:r>
              <a:rPr lang="en-US" baseline="0" dirty="0" smtClean="0"/>
              <a:t>Incoming freshman, when you think about the way you think about yourself, you have to realize that for every one self-criticism, you need to have 5 positive praises to negate your criticism and think positively about yourself.</a:t>
            </a:r>
          </a:p>
          <a:p>
            <a:r>
              <a:rPr lang="en-US" baseline="0" dirty="0" smtClean="0"/>
              <a:t> </a:t>
            </a:r>
          </a:p>
          <a:p>
            <a:r>
              <a:rPr lang="en-US" baseline="0" dirty="0" smtClean="0"/>
              <a:t>Of course, this is not an instantaneous system, where the exchange is an immediate transaction, but when you think about the people you have positive relationships with, it is most likely because they lift you up at a ratio of at least 5 to 1.</a:t>
            </a:r>
          </a:p>
        </p:txBody>
      </p:sp>
      <p:sp>
        <p:nvSpPr>
          <p:cNvPr id="4" name="Slide Number Placeholder 3"/>
          <p:cNvSpPr>
            <a:spLocks noGrp="1"/>
          </p:cNvSpPr>
          <p:nvPr>
            <p:ph type="sldNum" sz="quarter" idx="10"/>
          </p:nvPr>
        </p:nvSpPr>
        <p:spPr/>
        <p:txBody>
          <a:bodyPr/>
          <a:lstStyle/>
          <a:p>
            <a:fld id="{D58ED3D0-E560-4B3A-8A30-54F24AD0C635}" type="slidenum">
              <a:rPr lang="en-US" smtClean="0"/>
              <a:t>33</a:t>
            </a:fld>
            <a:endParaRPr lang="en-US"/>
          </a:p>
        </p:txBody>
      </p:sp>
    </p:spTree>
    <p:extLst>
      <p:ext uri="{BB962C8B-B14F-4D97-AF65-F5344CB8AC3E}">
        <p14:creationId xmlns:p14="http://schemas.microsoft.com/office/powerpoint/2010/main" val="1138890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6</a:t>
            </a:fld>
            <a:endParaRPr/>
          </a:p>
        </p:txBody>
      </p:sp>
    </p:spTree>
    <p:extLst>
      <p:ext uri="{BB962C8B-B14F-4D97-AF65-F5344CB8AC3E}">
        <p14:creationId xmlns:p14="http://schemas.microsoft.com/office/powerpoint/2010/main" val="2651577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7</a:t>
            </a:fld>
            <a:endParaRPr/>
          </a:p>
        </p:txBody>
      </p:sp>
    </p:spTree>
    <p:extLst>
      <p:ext uri="{BB962C8B-B14F-4D97-AF65-F5344CB8AC3E}">
        <p14:creationId xmlns:p14="http://schemas.microsoft.com/office/powerpoint/2010/main" val="1235401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8</a:t>
            </a:fld>
            <a:endParaRPr/>
          </a:p>
        </p:txBody>
      </p:sp>
    </p:spTree>
    <p:extLst>
      <p:ext uri="{BB962C8B-B14F-4D97-AF65-F5344CB8AC3E}">
        <p14:creationId xmlns:p14="http://schemas.microsoft.com/office/powerpoint/2010/main" val="2411538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9</a:t>
            </a:fld>
            <a:endParaRPr/>
          </a:p>
        </p:txBody>
      </p:sp>
    </p:spTree>
    <p:extLst>
      <p:ext uri="{BB962C8B-B14F-4D97-AF65-F5344CB8AC3E}">
        <p14:creationId xmlns:p14="http://schemas.microsoft.com/office/powerpoint/2010/main" val="1654210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10</a:t>
            </a:fld>
            <a:endParaRPr/>
          </a:p>
        </p:txBody>
      </p:sp>
    </p:spTree>
    <p:extLst>
      <p:ext uri="{BB962C8B-B14F-4D97-AF65-F5344CB8AC3E}">
        <p14:creationId xmlns:p14="http://schemas.microsoft.com/office/powerpoint/2010/main" val="3675847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11</a:t>
            </a:fld>
            <a:endParaRPr/>
          </a:p>
        </p:txBody>
      </p:sp>
    </p:spTree>
    <p:extLst>
      <p:ext uri="{BB962C8B-B14F-4D97-AF65-F5344CB8AC3E}">
        <p14:creationId xmlns:p14="http://schemas.microsoft.com/office/powerpoint/2010/main" val="3563988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Should we remove the 2.5 hour session example to set realistic expectations?</a:t>
            </a:r>
            <a:endParaRPr/>
          </a:p>
        </p:txBody>
      </p:sp>
      <p:sp>
        <p:nvSpPr>
          <p:cNvPr id="156" name="Google Shape;156;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12</a:t>
            </a:fld>
            <a:endParaRPr/>
          </a:p>
        </p:txBody>
      </p:sp>
    </p:spTree>
    <p:extLst>
      <p:ext uri="{BB962C8B-B14F-4D97-AF65-F5344CB8AC3E}">
        <p14:creationId xmlns:p14="http://schemas.microsoft.com/office/powerpoint/2010/main" val="2511754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13</a:t>
            </a:fld>
            <a:endParaRPr/>
          </a:p>
        </p:txBody>
      </p:sp>
    </p:spTree>
    <p:extLst>
      <p:ext uri="{BB962C8B-B14F-4D97-AF65-F5344CB8AC3E}">
        <p14:creationId xmlns:p14="http://schemas.microsoft.com/office/powerpoint/2010/main" val="1554343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A4B296F-D8FB-D94D-829B-03C57DE81B33}"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32060-A151-7D4F-8965-6E6B047347A5}" type="slidenum">
              <a:rPr lang="en-US" smtClean="0"/>
              <a:t>‹#›</a:t>
            </a:fld>
            <a:endParaRPr lang="en-US"/>
          </a:p>
        </p:txBody>
      </p:sp>
    </p:spTree>
    <p:extLst>
      <p:ext uri="{BB962C8B-B14F-4D97-AF65-F5344CB8AC3E}">
        <p14:creationId xmlns:p14="http://schemas.microsoft.com/office/powerpoint/2010/main" val="3660726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4B296F-D8FB-D94D-829B-03C57DE81B33}"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32060-A151-7D4F-8965-6E6B047347A5}" type="slidenum">
              <a:rPr lang="en-US" smtClean="0"/>
              <a:t>‹#›</a:t>
            </a:fld>
            <a:endParaRPr lang="en-US"/>
          </a:p>
        </p:txBody>
      </p:sp>
    </p:spTree>
    <p:extLst>
      <p:ext uri="{BB962C8B-B14F-4D97-AF65-F5344CB8AC3E}">
        <p14:creationId xmlns:p14="http://schemas.microsoft.com/office/powerpoint/2010/main" val="3958119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4B296F-D8FB-D94D-829B-03C57DE81B33}"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32060-A151-7D4F-8965-6E6B047347A5}" type="slidenum">
              <a:rPr lang="en-US" smtClean="0"/>
              <a:t>‹#›</a:t>
            </a:fld>
            <a:endParaRPr lang="en-US"/>
          </a:p>
        </p:txBody>
      </p:sp>
    </p:spTree>
    <p:extLst>
      <p:ext uri="{BB962C8B-B14F-4D97-AF65-F5344CB8AC3E}">
        <p14:creationId xmlns:p14="http://schemas.microsoft.com/office/powerpoint/2010/main" val="2565911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4B296F-D8FB-D94D-829B-03C57DE81B33}"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32060-A151-7D4F-8965-6E6B047347A5}" type="slidenum">
              <a:rPr lang="en-US" smtClean="0"/>
              <a:t>‹#›</a:t>
            </a:fld>
            <a:endParaRPr lang="en-US"/>
          </a:p>
        </p:txBody>
      </p:sp>
    </p:spTree>
    <p:extLst>
      <p:ext uri="{BB962C8B-B14F-4D97-AF65-F5344CB8AC3E}">
        <p14:creationId xmlns:p14="http://schemas.microsoft.com/office/powerpoint/2010/main" val="1747630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4B296F-D8FB-D94D-829B-03C57DE81B33}"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32060-A151-7D4F-8965-6E6B047347A5}" type="slidenum">
              <a:rPr lang="en-US" smtClean="0"/>
              <a:t>‹#›</a:t>
            </a:fld>
            <a:endParaRPr lang="en-US"/>
          </a:p>
        </p:txBody>
      </p:sp>
    </p:spTree>
    <p:extLst>
      <p:ext uri="{BB962C8B-B14F-4D97-AF65-F5344CB8AC3E}">
        <p14:creationId xmlns:p14="http://schemas.microsoft.com/office/powerpoint/2010/main" val="2208223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4B296F-D8FB-D94D-829B-03C57DE81B33}" type="datetimeFigureOut">
              <a:rPr lang="en-US" smtClean="0"/>
              <a:t>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A32060-A151-7D4F-8965-6E6B047347A5}" type="slidenum">
              <a:rPr lang="en-US" smtClean="0"/>
              <a:t>‹#›</a:t>
            </a:fld>
            <a:endParaRPr lang="en-US"/>
          </a:p>
        </p:txBody>
      </p:sp>
    </p:spTree>
    <p:extLst>
      <p:ext uri="{BB962C8B-B14F-4D97-AF65-F5344CB8AC3E}">
        <p14:creationId xmlns:p14="http://schemas.microsoft.com/office/powerpoint/2010/main" val="2429003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4B296F-D8FB-D94D-829B-03C57DE81B33}" type="datetimeFigureOut">
              <a:rPr lang="en-US" smtClean="0"/>
              <a:t>6/11/2020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A32060-A151-7D4F-8965-6E6B047347A5}" type="slidenum">
              <a:rPr lang="en-US" smtClean="0"/>
              <a:t>‹#›</a:t>
            </a:fld>
            <a:endParaRPr lang="en-US"/>
          </a:p>
        </p:txBody>
      </p:sp>
    </p:spTree>
    <p:extLst>
      <p:ext uri="{BB962C8B-B14F-4D97-AF65-F5344CB8AC3E}">
        <p14:creationId xmlns:p14="http://schemas.microsoft.com/office/powerpoint/2010/main" val="3953018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4B296F-D8FB-D94D-829B-03C57DE81B33}" type="datetimeFigureOut">
              <a:rPr lang="en-US" smtClean="0"/>
              <a:t>6/11/2020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A32060-A151-7D4F-8965-6E6B047347A5}" type="slidenum">
              <a:rPr lang="en-US" smtClean="0"/>
              <a:t>‹#›</a:t>
            </a:fld>
            <a:endParaRPr lang="en-US"/>
          </a:p>
        </p:txBody>
      </p:sp>
    </p:spTree>
    <p:extLst>
      <p:ext uri="{BB962C8B-B14F-4D97-AF65-F5344CB8AC3E}">
        <p14:creationId xmlns:p14="http://schemas.microsoft.com/office/powerpoint/2010/main" val="485576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B296F-D8FB-D94D-829B-03C57DE81B33}" type="datetimeFigureOut">
              <a:rPr lang="en-US" smtClean="0"/>
              <a:t>6/11/2020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A32060-A151-7D4F-8965-6E6B047347A5}" type="slidenum">
              <a:rPr lang="en-US" smtClean="0"/>
              <a:t>‹#›</a:t>
            </a:fld>
            <a:endParaRPr lang="en-US"/>
          </a:p>
        </p:txBody>
      </p:sp>
    </p:spTree>
    <p:extLst>
      <p:ext uri="{BB962C8B-B14F-4D97-AF65-F5344CB8AC3E}">
        <p14:creationId xmlns:p14="http://schemas.microsoft.com/office/powerpoint/2010/main" val="3390567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4B296F-D8FB-D94D-829B-03C57DE81B33}" type="datetimeFigureOut">
              <a:rPr lang="en-US" smtClean="0"/>
              <a:t>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A32060-A151-7D4F-8965-6E6B047347A5}" type="slidenum">
              <a:rPr lang="en-US" smtClean="0"/>
              <a:t>‹#›</a:t>
            </a:fld>
            <a:endParaRPr lang="en-US"/>
          </a:p>
        </p:txBody>
      </p:sp>
    </p:spTree>
    <p:extLst>
      <p:ext uri="{BB962C8B-B14F-4D97-AF65-F5344CB8AC3E}">
        <p14:creationId xmlns:p14="http://schemas.microsoft.com/office/powerpoint/2010/main" val="3946420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4B296F-D8FB-D94D-829B-03C57DE81B33}" type="datetimeFigureOut">
              <a:rPr lang="en-US" smtClean="0"/>
              <a:t>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A32060-A151-7D4F-8965-6E6B047347A5}" type="slidenum">
              <a:rPr lang="en-US" smtClean="0"/>
              <a:t>‹#›</a:t>
            </a:fld>
            <a:endParaRPr lang="en-US"/>
          </a:p>
        </p:txBody>
      </p:sp>
    </p:spTree>
    <p:extLst>
      <p:ext uri="{BB962C8B-B14F-4D97-AF65-F5344CB8AC3E}">
        <p14:creationId xmlns:p14="http://schemas.microsoft.com/office/powerpoint/2010/main" val="3423720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A4B296F-D8FB-D94D-829B-03C57DE81B33}" type="datetimeFigureOut">
              <a:rPr lang="en-US" smtClean="0"/>
              <a:t>6/11/2020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1A32060-A151-7D4F-8965-6E6B047347A5}" type="slidenum">
              <a:rPr lang="en-US" smtClean="0"/>
              <a:t>‹#›</a:t>
            </a:fld>
            <a:endParaRPr lang="en-US"/>
          </a:p>
        </p:txBody>
      </p:sp>
    </p:spTree>
    <p:extLst>
      <p:ext uri="{BB962C8B-B14F-4D97-AF65-F5344CB8AC3E}">
        <p14:creationId xmlns:p14="http://schemas.microsoft.com/office/powerpoint/2010/main" val="3780699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kamwilliams@augustana.edu"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augustana.edu/student-life/residential-life/disability-services"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augustana.edu/student-life/student-counseling-service/screening"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hyperlink" Target="https://kognito.com/" TargetMode="Externa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augustana.edu/student-life/student-counseling-service/support-groups"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augustana.edu/student-life/student-counseling-service/self-help" TargetMode="Externa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augustana.edu/student-life/student-counseling-service/navigating-services-on-campus"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hyperlink" Target="https://www.taoconnect.org/" TargetMode="External"/><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theshrinkspace.com/" TargetMode="External"/><Relationship Id="rId5" Type="http://schemas.openxmlformats.org/officeDocument/2006/relationships/image" Target="../media/image38.png"/><Relationship Id="rId4" Type="http://schemas.openxmlformats.org/officeDocument/2006/relationships/hyperlink" Target="https://www.augustana.edu/student-life/student-counseling-service/community-therapist-referral-option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52.gif"/><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1.png"/><Relationship Id="rId5" Type="http://schemas.microsoft.com/office/2007/relationships/hdphoto" Target="../media/hdphoto3.wdp"/><Relationship Id="rId4" Type="http://schemas.openxmlformats.org/officeDocument/2006/relationships/image" Target="../media/image5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yendao@augustana.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366613"/>
            <a:ext cx="4206240" cy="1316831"/>
          </a:xfrm>
        </p:spPr>
        <p:txBody>
          <a:bodyPr>
            <a:normAutofit fontScale="90000"/>
          </a:bodyPr>
          <a:lstStyle/>
          <a:p>
            <a:r>
              <a:rPr lang="en-US" dirty="0" smtClean="0"/>
              <a:t>Family Orientation</a:t>
            </a:r>
            <a:br>
              <a:rPr lang="en-US" dirty="0" smtClean="0"/>
            </a:br>
            <a:r>
              <a:rPr lang="en-US" dirty="0" smtClean="0"/>
              <a:t>Summer 2020 </a:t>
            </a:r>
            <a:endParaRPr lang="en-US" dirty="0"/>
          </a:p>
        </p:txBody>
      </p:sp>
      <p:pic>
        <p:nvPicPr>
          <p:cNvPr id="4" name="Picture 3"/>
          <p:cNvPicPr>
            <a:picLocks noChangeAspect="1"/>
          </p:cNvPicPr>
          <p:nvPr/>
        </p:nvPicPr>
        <p:blipFill>
          <a:blip r:embed="rId2"/>
          <a:stretch>
            <a:fillRect/>
          </a:stretch>
        </p:blipFill>
        <p:spPr>
          <a:xfrm>
            <a:off x="889635" y="251240"/>
            <a:ext cx="2989990" cy="1597342"/>
          </a:xfrm>
          <a:prstGeom prst="rect">
            <a:avLst/>
          </a:prstGeom>
        </p:spPr>
      </p:pic>
      <p:pic>
        <p:nvPicPr>
          <p:cNvPr id="5" name="Picture 4"/>
          <p:cNvPicPr>
            <a:picLocks noChangeAspect="1"/>
          </p:cNvPicPr>
          <p:nvPr/>
        </p:nvPicPr>
        <p:blipFill>
          <a:blip r:embed="rId3"/>
          <a:stretch>
            <a:fillRect/>
          </a:stretch>
        </p:blipFill>
        <p:spPr>
          <a:xfrm>
            <a:off x="4657867" y="251240"/>
            <a:ext cx="4228959" cy="4038820"/>
          </a:xfrm>
          <a:prstGeom prst="rect">
            <a:avLst/>
          </a:prstGeom>
        </p:spPr>
      </p:pic>
    </p:spTree>
    <p:extLst>
      <p:ext uri="{BB962C8B-B14F-4D97-AF65-F5344CB8AC3E}">
        <p14:creationId xmlns:p14="http://schemas.microsoft.com/office/powerpoint/2010/main" val="2418427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8"/>
          <p:cNvSpPr txBox="1">
            <a:spLocks noGrp="1"/>
          </p:cNvSpPr>
          <p:nvPr>
            <p:ph type="body" idx="1"/>
          </p:nvPr>
        </p:nvSpPr>
        <p:spPr>
          <a:xfrm>
            <a:off x="0" y="37013"/>
            <a:ext cx="8348400" cy="4708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3000" dirty="0"/>
              <a:t>Subject Tutoring</a:t>
            </a:r>
            <a:endParaRPr sz="3000" dirty="0"/>
          </a:p>
          <a:p>
            <a:pPr marL="457200" lvl="0" indent="-342900" algn="l" rtl="0">
              <a:spcBef>
                <a:spcPts val="360"/>
              </a:spcBef>
              <a:spcAft>
                <a:spcPts val="0"/>
              </a:spcAft>
              <a:buSzPts val="1800"/>
              <a:buChar char="•"/>
            </a:pPr>
            <a:r>
              <a:rPr lang="en-US" sz="1600" dirty="0"/>
              <a:t>Over 90 peer tutors hired and </a:t>
            </a:r>
            <a:r>
              <a:rPr lang="en-US" sz="1600" dirty="0" smtClean="0"/>
              <a:t>trained</a:t>
            </a:r>
            <a:endParaRPr sz="1600" dirty="0"/>
          </a:p>
          <a:p>
            <a:pPr marL="0" lvl="0" indent="0" algn="l" rtl="0">
              <a:spcBef>
                <a:spcPts val="360"/>
              </a:spcBef>
              <a:spcAft>
                <a:spcPts val="0"/>
              </a:spcAft>
              <a:buNone/>
            </a:pPr>
            <a:r>
              <a:rPr lang="en-US" sz="1600" u="sng" dirty="0"/>
              <a:t>Drop-in Tutoring Subjects</a:t>
            </a:r>
            <a:r>
              <a:rPr lang="en-US" sz="1600" dirty="0"/>
              <a:t>: Math- </a:t>
            </a:r>
            <a:r>
              <a:rPr lang="en-US" sz="1600" dirty="0" err="1"/>
              <a:t>Precalc</a:t>
            </a:r>
            <a:r>
              <a:rPr lang="en-US" sz="1600" dirty="0"/>
              <a:t>/Calc  and El ED, Computer Science, Chemistry, Physics, Business Stats, Economics, Accounting, Graphic Design, Latin &amp; </a:t>
            </a:r>
            <a:r>
              <a:rPr lang="en-US" sz="1600" dirty="0" smtClean="0"/>
              <a:t>Greek.</a:t>
            </a:r>
            <a:endParaRPr sz="1600" dirty="0"/>
          </a:p>
          <a:p>
            <a:pPr marL="1280160" lvl="3" indent="-241300" algn="l" rtl="0">
              <a:spcBef>
                <a:spcPts val="360"/>
              </a:spcBef>
              <a:spcAft>
                <a:spcPts val="0"/>
              </a:spcAft>
              <a:buClr>
                <a:schemeClr val="accent4"/>
              </a:buClr>
              <a:buSzPts val="2000"/>
              <a:buChar char="•"/>
            </a:pPr>
            <a:r>
              <a:rPr lang="en-US" sz="1600" dirty="0"/>
              <a:t>100 and 200 levels</a:t>
            </a:r>
            <a:endParaRPr sz="1600" dirty="0"/>
          </a:p>
          <a:p>
            <a:pPr marL="1280160" lvl="3" indent="-241300" algn="l" rtl="0">
              <a:spcBef>
                <a:spcPts val="360"/>
              </a:spcBef>
              <a:spcAft>
                <a:spcPts val="0"/>
              </a:spcAft>
              <a:buClr>
                <a:schemeClr val="accent4"/>
              </a:buClr>
              <a:buSzPts val="2000"/>
              <a:buChar char="•"/>
            </a:pPr>
            <a:r>
              <a:rPr lang="en-US" sz="1600" dirty="0"/>
              <a:t>All students are welcome to participate! </a:t>
            </a:r>
            <a:endParaRPr sz="1600" dirty="0"/>
          </a:p>
          <a:p>
            <a:pPr marL="1280160" lvl="3" indent="-241300" algn="l" rtl="0">
              <a:spcBef>
                <a:spcPts val="360"/>
              </a:spcBef>
              <a:spcAft>
                <a:spcPts val="0"/>
              </a:spcAft>
              <a:buClr>
                <a:schemeClr val="accent4"/>
              </a:buClr>
              <a:buSzPts val="2000"/>
              <a:buChar char="•"/>
            </a:pPr>
            <a:r>
              <a:rPr lang="en-US" sz="1600" dirty="0"/>
              <a:t>Free to All students enrolled in these courses.</a:t>
            </a:r>
            <a:endParaRPr sz="1600" dirty="0"/>
          </a:p>
          <a:p>
            <a:pPr marL="1280160" lvl="3" indent="-241300" algn="l" rtl="0">
              <a:spcBef>
                <a:spcPts val="360"/>
              </a:spcBef>
              <a:spcAft>
                <a:spcPts val="0"/>
              </a:spcAft>
              <a:buClr>
                <a:schemeClr val="accent4"/>
              </a:buClr>
              <a:buSzPts val="2000"/>
              <a:buChar char="•"/>
            </a:pPr>
            <a:r>
              <a:rPr lang="en-US" sz="1600" dirty="0"/>
              <a:t>Come for 10 minutes or stay the whole hour</a:t>
            </a:r>
            <a:r>
              <a:rPr lang="en-US" sz="1600" dirty="0" smtClean="0"/>
              <a:t>.</a:t>
            </a:r>
            <a:endParaRPr sz="1600" u="sng" dirty="0"/>
          </a:p>
          <a:p>
            <a:pPr marL="0" lvl="0" indent="0" algn="l" rtl="0">
              <a:spcBef>
                <a:spcPts val="360"/>
              </a:spcBef>
              <a:spcAft>
                <a:spcPts val="0"/>
              </a:spcAft>
              <a:buNone/>
            </a:pPr>
            <a:r>
              <a:rPr lang="en-US" sz="1600" u="sng" dirty="0"/>
              <a:t>Individual </a:t>
            </a:r>
            <a:r>
              <a:rPr lang="en-US" sz="1600" u="sng" dirty="0" smtClean="0"/>
              <a:t>Tutoring:</a:t>
            </a:r>
            <a:endParaRPr sz="1600" u="sng" dirty="0"/>
          </a:p>
          <a:p>
            <a:pPr marL="1280160" lvl="3" indent="-241300" algn="l" rtl="0">
              <a:spcBef>
                <a:spcPts val="360"/>
              </a:spcBef>
              <a:spcAft>
                <a:spcPts val="0"/>
              </a:spcAft>
              <a:buSzPts val="2000"/>
              <a:buChar char="•"/>
            </a:pPr>
            <a:r>
              <a:rPr lang="en-US" sz="1600" dirty="0"/>
              <a:t>Free to students receiving C or below in the course</a:t>
            </a:r>
            <a:endParaRPr sz="1600" dirty="0"/>
          </a:p>
          <a:p>
            <a:pPr marL="1280160" lvl="3" indent="-241300" algn="l" rtl="0">
              <a:spcBef>
                <a:spcPts val="360"/>
              </a:spcBef>
              <a:spcAft>
                <a:spcPts val="0"/>
              </a:spcAft>
              <a:buSzPts val="2000"/>
              <a:buChar char="•"/>
            </a:pPr>
            <a:r>
              <a:rPr lang="en-US" sz="1600" dirty="0"/>
              <a:t>Submit a request through Starfish</a:t>
            </a:r>
            <a:endParaRPr sz="1600" dirty="0"/>
          </a:p>
          <a:p>
            <a:pPr marL="1280160" lvl="3" indent="-241300" algn="l" rtl="0">
              <a:spcBef>
                <a:spcPts val="360"/>
              </a:spcBef>
              <a:spcAft>
                <a:spcPts val="0"/>
              </a:spcAft>
              <a:buSzPts val="2000"/>
              <a:buChar char="•"/>
            </a:pPr>
            <a:r>
              <a:rPr lang="en-US" sz="1600" dirty="0"/>
              <a:t>Professor verification of grades</a:t>
            </a:r>
            <a:endParaRPr sz="1600" dirty="0"/>
          </a:p>
          <a:p>
            <a:pPr marL="1280160" lvl="3" indent="-241300" algn="l" rtl="0">
              <a:spcBef>
                <a:spcPts val="360"/>
              </a:spcBef>
              <a:spcAft>
                <a:spcPts val="0"/>
              </a:spcAft>
              <a:buSzPts val="2000"/>
              <a:buChar char="•"/>
            </a:pPr>
            <a:r>
              <a:rPr lang="en-US" sz="1600" dirty="0"/>
              <a:t>1-2 hours a week, as needed</a:t>
            </a:r>
            <a:endParaRPr sz="1600" dirty="0"/>
          </a:p>
          <a:p>
            <a:pPr marL="1280160" lvl="3" indent="-241300" algn="l" rtl="0">
              <a:spcBef>
                <a:spcPts val="360"/>
              </a:spcBef>
              <a:spcAft>
                <a:spcPts val="0"/>
              </a:spcAft>
              <a:buSzPts val="2000"/>
              <a:buChar char="•"/>
            </a:pPr>
            <a:r>
              <a:rPr lang="en-US" sz="1600" dirty="0"/>
              <a:t>Submit requests early!</a:t>
            </a:r>
            <a:endParaRPr sz="1600" dirty="0"/>
          </a:p>
        </p:txBody>
      </p:sp>
      <p:pic>
        <p:nvPicPr>
          <p:cNvPr id="145" name="Google Shape;145;p18"/>
          <p:cNvPicPr preferRelativeResize="0"/>
          <p:nvPr/>
        </p:nvPicPr>
        <p:blipFill rotWithShape="1">
          <a:blip r:embed="rId3">
            <a:alphaModFix/>
          </a:blip>
          <a:srcRect/>
          <a:stretch/>
        </p:blipFill>
        <p:spPr>
          <a:xfrm>
            <a:off x="6858000" y="126111"/>
            <a:ext cx="1295400" cy="693039"/>
          </a:xfrm>
          <a:prstGeom prst="rect">
            <a:avLst/>
          </a:prstGeom>
          <a:noFill/>
          <a:ln>
            <a:noFill/>
          </a:ln>
        </p:spPr>
      </p:pic>
    </p:spTree>
    <p:extLst>
      <p:ext uri="{BB962C8B-B14F-4D97-AF65-F5344CB8AC3E}">
        <p14:creationId xmlns:p14="http://schemas.microsoft.com/office/powerpoint/2010/main" val="3644480289"/>
      </p:ext>
    </p:extLst>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9"/>
          <p:cNvSpPr txBox="1">
            <a:spLocks noGrp="1"/>
          </p:cNvSpPr>
          <p:nvPr>
            <p:ph type="body" idx="1"/>
          </p:nvPr>
        </p:nvSpPr>
        <p:spPr>
          <a:xfrm>
            <a:off x="193625" y="277256"/>
            <a:ext cx="8053800" cy="47873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3000" dirty="0"/>
              <a:t>Study Skills Workshops </a:t>
            </a:r>
            <a:endParaRPr sz="3000" dirty="0"/>
          </a:p>
          <a:p>
            <a:pPr marL="342900" lvl="1" indent="-342900" algn="l" rtl="0">
              <a:spcBef>
                <a:spcPts val="400"/>
              </a:spcBef>
              <a:spcAft>
                <a:spcPts val="0"/>
              </a:spcAft>
              <a:buSzPts val="2000"/>
              <a:buFont typeface="Arial"/>
              <a:buChar char="•"/>
            </a:pPr>
            <a:r>
              <a:rPr lang="en-US" sz="1600" dirty="0"/>
              <a:t>Free and all are welcome to participate</a:t>
            </a:r>
            <a:endParaRPr sz="1600" dirty="0"/>
          </a:p>
          <a:p>
            <a:pPr marL="342900" lvl="1" indent="-355600" algn="l" rtl="0">
              <a:spcBef>
                <a:spcPts val="400"/>
              </a:spcBef>
              <a:spcAft>
                <a:spcPts val="0"/>
              </a:spcAft>
              <a:buSzPts val="2200"/>
              <a:buFont typeface="Arial"/>
              <a:buChar char="•"/>
            </a:pPr>
            <a:r>
              <a:rPr lang="en-US" sz="1600" dirty="0"/>
              <a:t>45-60 minutes each: </a:t>
            </a:r>
            <a:endParaRPr sz="1600" dirty="0"/>
          </a:p>
          <a:p>
            <a:pPr marL="1005839" lvl="2" indent="-254000" algn="l" rtl="0">
              <a:spcBef>
                <a:spcPts val="360"/>
              </a:spcBef>
              <a:spcAft>
                <a:spcPts val="0"/>
              </a:spcAft>
              <a:buSzPts val="2200"/>
              <a:buChar char="•"/>
            </a:pPr>
            <a:r>
              <a:rPr lang="en-US" sz="1600" dirty="0"/>
              <a:t>Procrastination: Due Today Doesn’t Mean Do Today</a:t>
            </a:r>
            <a:endParaRPr sz="1600" dirty="0"/>
          </a:p>
          <a:p>
            <a:pPr marL="1005839" lvl="2" indent="-254000" algn="l" rtl="0">
              <a:spcBef>
                <a:spcPts val="360"/>
              </a:spcBef>
              <a:spcAft>
                <a:spcPts val="0"/>
              </a:spcAft>
              <a:buSzPts val="2200"/>
              <a:buChar char="•"/>
            </a:pPr>
            <a:r>
              <a:rPr lang="en-US" sz="1600" dirty="0"/>
              <a:t>Secret Formula to Math and Science</a:t>
            </a:r>
            <a:endParaRPr sz="1600" b="1" dirty="0"/>
          </a:p>
          <a:p>
            <a:pPr marL="1005839" lvl="2" indent="-254000" algn="l" rtl="0">
              <a:spcBef>
                <a:spcPts val="360"/>
              </a:spcBef>
              <a:spcAft>
                <a:spcPts val="0"/>
              </a:spcAft>
              <a:buSzPts val="2200"/>
              <a:buChar char="•"/>
            </a:pPr>
            <a:r>
              <a:rPr lang="en-US" sz="1600" dirty="0"/>
              <a:t>Stress Management: Mindfulness and Walking Meditation</a:t>
            </a:r>
            <a:endParaRPr sz="1600" b="1" dirty="0"/>
          </a:p>
          <a:p>
            <a:pPr marL="1005839" lvl="2" indent="-254000" algn="l" rtl="0">
              <a:spcBef>
                <a:spcPts val="360"/>
              </a:spcBef>
              <a:spcAft>
                <a:spcPts val="0"/>
              </a:spcAft>
              <a:buSzPts val="2200"/>
              <a:buChar char="•"/>
            </a:pPr>
            <a:r>
              <a:rPr lang="en-US" sz="1600" dirty="0"/>
              <a:t>Civil Discourse: How do we talk about emotionally charged topics? </a:t>
            </a:r>
            <a:endParaRPr sz="1600" dirty="0"/>
          </a:p>
          <a:p>
            <a:pPr marL="1005839" lvl="2" indent="-254000" algn="l" rtl="0">
              <a:spcBef>
                <a:spcPts val="360"/>
              </a:spcBef>
              <a:spcAft>
                <a:spcPts val="0"/>
              </a:spcAft>
              <a:buSzPts val="2200"/>
              <a:buChar char="•"/>
            </a:pPr>
            <a:r>
              <a:rPr lang="en-US" sz="1600" dirty="0"/>
              <a:t>How to Survive Group Projects</a:t>
            </a:r>
            <a:endParaRPr sz="1600" dirty="0"/>
          </a:p>
          <a:p>
            <a:pPr marL="1005839" lvl="2" indent="-254000" algn="l" rtl="0">
              <a:spcBef>
                <a:spcPts val="360"/>
              </a:spcBef>
              <a:spcAft>
                <a:spcPts val="0"/>
              </a:spcAft>
              <a:buSzPts val="2200"/>
              <a:buChar char="•"/>
            </a:pPr>
            <a:r>
              <a:rPr lang="en-US" sz="1600" dirty="0"/>
              <a:t>Assertiveness and Negotiation</a:t>
            </a:r>
            <a:endParaRPr sz="1600" dirty="0"/>
          </a:p>
          <a:p>
            <a:pPr marL="1005839" lvl="2" indent="-254000" algn="l" rtl="0">
              <a:spcBef>
                <a:spcPts val="360"/>
              </a:spcBef>
              <a:spcAft>
                <a:spcPts val="0"/>
              </a:spcAft>
              <a:buSzPts val="2200"/>
              <a:buChar char="•"/>
            </a:pPr>
            <a:r>
              <a:rPr lang="en-US" sz="1600" dirty="0"/>
              <a:t>Effective Oral Presentations</a:t>
            </a:r>
            <a:endParaRPr sz="1600" dirty="0"/>
          </a:p>
          <a:p>
            <a:pPr marL="1005839" lvl="2" indent="-254000" algn="l" rtl="0">
              <a:spcBef>
                <a:spcPts val="360"/>
              </a:spcBef>
              <a:spcAft>
                <a:spcPts val="0"/>
              </a:spcAft>
              <a:buSzPts val="2200"/>
              <a:buChar char="•"/>
            </a:pPr>
            <a:r>
              <a:rPr lang="en-US" sz="1600" dirty="0"/>
              <a:t>Social Media and Self Promotion</a:t>
            </a:r>
            <a:endParaRPr sz="1600" dirty="0"/>
          </a:p>
          <a:p>
            <a:pPr marL="1005839" lvl="2" indent="-254000" algn="l" rtl="0">
              <a:spcBef>
                <a:spcPts val="360"/>
              </a:spcBef>
              <a:spcAft>
                <a:spcPts val="0"/>
              </a:spcAft>
              <a:buSzPts val="2200"/>
              <a:buChar char="•"/>
            </a:pPr>
            <a:r>
              <a:rPr lang="en-US" sz="1600" dirty="0"/>
              <a:t>Reduce Test-Anxiety with Effective Test Preparation</a:t>
            </a:r>
            <a:endParaRPr sz="1600" dirty="0"/>
          </a:p>
          <a:p>
            <a:pPr marL="1005839" lvl="2" indent="-114300" algn="l" rtl="0">
              <a:spcBef>
                <a:spcPts val="360"/>
              </a:spcBef>
              <a:spcAft>
                <a:spcPts val="0"/>
              </a:spcAft>
              <a:buSzPts val="1800"/>
              <a:buNone/>
            </a:pPr>
            <a:endParaRPr dirty="0"/>
          </a:p>
          <a:p>
            <a:pPr marL="342900" lvl="0" indent="-88900" algn="l" rtl="0">
              <a:spcBef>
                <a:spcPts val="440"/>
              </a:spcBef>
              <a:spcAft>
                <a:spcPts val="0"/>
              </a:spcAft>
              <a:buSzPts val="2200"/>
              <a:buNone/>
            </a:pPr>
            <a:endParaRPr dirty="0"/>
          </a:p>
        </p:txBody>
      </p:sp>
      <p:pic>
        <p:nvPicPr>
          <p:cNvPr id="152" name="Google Shape;152;p19"/>
          <p:cNvPicPr preferRelativeResize="0"/>
          <p:nvPr/>
        </p:nvPicPr>
        <p:blipFill rotWithShape="1">
          <a:blip r:embed="rId3">
            <a:alphaModFix/>
          </a:blip>
          <a:srcRect/>
          <a:stretch/>
        </p:blipFill>
        <p:spPr>
          <a:xfrm>
            <a:off x="6858000" y="173736"/>
            <a:ext cx="1490472" cy="969264"/>
          </a:xfrm>
          <a:prstGeom prst="rect">
            <a:avLst/>
          </a:prstGeom>
          <a:noFill/>
          <a:ln>
            <a:noFill/>
          </a:ln>
        </p:spPr>
      </p:pic>
    </p:spTree>
    <p:extLst>
      <p:ext uri="{BB962C8B-B14F-4D97-AF65-F5344CB8AC3E}">
        <p14:creationId xmlns:p14="http://schemas.microsoft.com/office/powerpoint/2010/main" val="2324345463"/>
      </p:ext>
    </p:extLst>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0"/>
          <p:cNvSpPr txBox="1">
            <a:spLocks noGrp="1"/>
          </p:cNvSpPr>
          <p:nvPr>
            <p:ph type="body" idx="1"/>
          </p:nvPr>
        </p:nvSpPr>
        <p:spPr>
          <a:xfrm>
            <a:off x="457200" y="1257301"/>
            <a:ext cx="7696200" cy="339447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3000"/>
              <a:t>One-on-One Study Skills Coaching</a:t>
            </a:r>
            <a:endParaRPr sz="3000"/>
          </a:p>
          <a:p>
            <a:pPr marL="640080" lvl="1" indent="-254000" algn="l" rtl="0">
              <a:spcBef>
                <a:spcPts val="360"/>
              </a:spcBef>
              <a:spcAft>
                <a:spcPts val="0"/>
              </a:spcAft>
              <a:buSzPts val="2200"/>
              <a:buChar char="•"/>
            </a:pPr>
            <a:r>
              <a:rPr lang="en-US" sz="2200"/>
              <a:t>One time appointment to weekly meetings</a:t>
            </a:r>
            <a:endParaRPr sz="2200"/>
          </a:p>
          <a:p>
            <a:pPr marL="640080" lvl="1" indent="-254000" algn="l" rtl="0">
              <a:spcBef>
                <a:spcPts val="360"/>
              </a:spcBef>
              <a:spcAft>
                <a:spcPts val="0"/>
              </a:spcAft>
              <a:buSzPts val="2200"/>
              <a:buChar char="•"/>
            </a:pPr>
            <a:r>
              <a:rPr lang="en-US" sz="2200"/>
              <a:t>Personalized session on any topic related to accomplishing one’s goals</a:t>
            </a:r>
            <a:endParaRPr sz="2200"/>
          </a:p>
          <a:p>
            <a:pPr marL="640080" lvl="1" indent="-254000" algn="l" rtl="0">
              <a:spcBef>
                <a:spcPts val="360"/>
              </a:spcBef>
              <a:spcAft>
                <a:spcPts val="0"/>
              </a:spcAft>
              <a:buSzPts val="2200"/>
              <a:buChar char="•"/>
            </a:pPr>
            <a:r>
              <a:rPr lang="en-US" sz="2200"/>
              <a:t>Free to all students interested</a:t>
            </a:r>
            <a:endParaRPr sz="2200"/>
          </a:p>
          <a:p>
            <a:pPr marL="342900" lvl="0" indent="-88900" algn="l" rtl="0">
              <a:spcBef>
                <a:spcPts val="440"/>
              </a:spcBef>
              <a:spcAft>
                <a:spcPts val="0"/>
              </a:spcAft>
              <a:buSzPts val="2200"/>
              <a:buNone/>
            </a:pPr>
            <a:endParaRPr/>
          </a:p>
        </p:txBody>
      </p:sp>
      <p:pic>
        <p:nvPicPr>
          <p:cNvPr id="159" name="Google Shape;159;p20"/>
          <p:cNvPicPr preferRelativeResize="0"/>
          <p:nvPr/>
        </p:nvPicPr>
        <p:blipFill rotWithShape="1">
          <a:blip r:embed="rId3">
            <a:alphaModFix/>
          </a:blip>
          <a:srcRect/>
          <a:stretch/>
        </p:blipFill>
        <p:spPr>
          <a:xfrm>
            <a:off x="6781800" y="173736"/>
            <a:ext cx="1490472" cy="969264"/>
          </a:xfrm>
          <a:prstGeom prst="rect">
            <a:avLst/>
          </a:prstGeom>
          <a:noFill/>
          <a:ln>
            <a:noFill/>
          </a:ln>
        </p:spPr>
      </p:pic>
    </p:spTree>
    <p:extLst>
      <p:ext uri="{BB962C8B-B14F-4D97-AF65-F5344CB8AC3E}">
        <p14:creationId xmlns:p14="http://schemas.microsoft.com/office/powerpoint/2010/main" val="73336600"/>
      </p:ext>
    </p:extLst>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1"/>
          <p:cNvSpPr txBox="1">
            <a:spLocks noGrp="1"/>
          </p:cNvSpPr>
          <p:nvPr>
            <p:ph type="body" idx="1"/>
          </p:nvPr>
        </p:nvSpPr>
        <p:spPr>
          <a:xfrm>
            <a:off x="105700" y="334406"/>
            <a:ext cx="7971600" cy="46948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3000" dirty="0"/>
              <a:t>Skills courses, Credit Bearing and </a:t>
            </a:r>
            <a:r>
              <a:rPr lang="en-US" sz="3000" dirty="0" smtClean="0"/>
              <a:t>Graded</a:t>
            </a:r>
            <a:endParaRPr sz="3000" dirty="0"/>
          </a:p>
          <a:p>
            <a:pPr marL="0" lvl="0" indent="0" algn="l" rtl="0">
              <a:spcBef>
                <a:spcPts val="360"/>
              </a:spcBef>
              <a:spcAft>
                <a:spcPts val="0"/>
              </a:spcAft>
              <a:buNone/>
            </a:pPr>
            <a:r>
              <a:rPr lang="en-US" sz="1600" u="sng" dirty="0" err="1" smtClean="0"/>
              <a:t>Engl</a:t>
            </a:r>
            <a:r>
              <a:rPr lang="en-US" sz="1600" u="sng" dirty="0" smtClean="0"/>
              <a:t> 101, Intro to College Discourse</a:t>
            </a:r>
            <a:r>
              <a:rPr lang="en-US" sz="1600" dirty="0" smtClean="0"/>
              <a:t>, recommended for first year students wanting to improve their reading and writing skills. 1 credit class that includes one-on-one tutorials with faculty and peer tutors. </a:t>
            </a:r>
            <a:endParaRPr sz="1600" dirty="0" smtClean="0"/>
          </a:p>
          <a:p>
            <a:pPr marL="0" lvl="0" indent="0" algn="l" rtl="0">
              <a:spcBef>
                <a:spcPts val="360"/>
              </a:spcBef>
              <a:spcAft>
                <a:spcPts val="0"/>
              </a:spcAft>
              <a:buNone/>
            </a:pPr>
            <a:r>
              <a:rPr lang="en-US" sz="1600" u="sng" dirty="0" err="1" smtClean="0"/>
              <a:t>Engl</a:t>
            </a:r>
            <a:r>
              <a:rPr lang="en-US" sz="1600" u="sng" dirty="0" smtClean="0"/>
              <a:t> 102, Critical Strategies for College Discourse, </a:t>
            </a:r>
            <a:r>
              <a:rPr lang="en-US" sz="1600" dirty="0" smtClean="0"/>
              <a:t>recommended for sophomores and transfer students wanting to research in the liberal arts. 1 credit class in a guided independent study format.</a:t>
            </a:r>
            <a:endParaRPr sz="1600" dirty="0" smtClean="0"/>
          </a:p>
          <a:p>
            <a:pPr marL="0" lvl="0" indent="0" algn="l" rtl="0">
              <a:spcBef>
                <a:spcPts val="360"/>
              </a:spcBef>
              <a:spcAft>
                <a:spcPts val="0"/>
              </a:spcAft>
              <a:buNone/>
            </a:pPr>
            <a:r>
              <a:rPr lang="en-US" sz="1600" u="sng" dirty="0" smtClean="0"/>
              <a:t>English 110, Rhetoric and Culture of the United States, </a:t>
            </a:r>
            <a:r>
              <a:rPr lang="en-US" sz="1600" dirty="0" smtClean="0"/>
              <a:t>recommended for international students wanting to learn about local, national, and global culture and essential academic skills required to be a successful college student in the US and beyond. 4 credit class that meets MWF 3-4:15pm in Fall semester.</a:t>
            </a:r>
            <a:endParaRPr sz="1600" dirty="0" smtClean="0"/>
          </a:p>
          <a:p>
            <a:pPr marL="0" lvl="0" indent="0" algn="l" rtl="0">
              <a:spcBef>
                <a:spcPts val="360"/>
              </a:spcBef>
              <a:spcAft>
                <a:spcPts val="0"/>
              </a:spcAft>
              <a:buNone/>
            </a:pPr>
            <a:r>
              <a:rPr lang="en-US" sz="1600" u="sng" dirty="0" smtClean="0"/>
              <a:t>LSC </a:t>
            </a:r>
            <a:r>
              <a:rPr lang="en-US" sz="1600" u="sng" dirty="0"/>
              <a:t>199, College Experience &amp; Success</a:t>
            </a:r>
            <a:r>
              <a:rPr lang="en-US" sz="1600" dirty="0"/>
              <a:t>, recommended for first year students wanting to improve their study skills. 1 credit class that meets MW 9-10:15am for 7 weeks in the first half and second half of Fall semester. It’s offered in the second half of Spring semester. </a:t>
            </a:r>
            <a:endParaRPr sz="1600" dirty="0"/>
          </a:p>
          <a:p>
            <a:pPr marL="457200" lvl="1" indent="0" algn="l" rtl="0">
              <a:spcBef>
                <a:spcPts val="400"/>
              </a:spcBef>
              <a:spcAft>
                <a:spcPts val="0"/>
              </a:spcAft>
              <a:buSzPts val="2000"/>
              <a:buNone/>
            </a:pPr>
            <a:endParaRPr dirty="0"/>
          </a:p>
          <a:p>
            <a:pPr marL="342900" lvl="0" indent="-88900" algn="l" rtl="0">
              <a:spcBef>
                <a:spcPts val="440"/>
              </a:spcBef>
              <a:spcAft>
                <a:spcPts val="0"/>
              </a:spcAft>
              <a:buSzPts val="2200"/>
              <a:buNone/>
            </a:pPr>
            <a:endParaRPr dirty="0"/>
          </a:p>
        </p:txBody>
      </p:sp>
      <p:pic>
        <p:nvPicPr>
          <p:cNvPr id="166" name="Google Shape;166;p21"/>
          <p:cNvPicPr preferRelativeResize="0"/>
          <p:nvPr/>
        </p:nvPicPr>
        <p:blipFill rotWithShape="1">
          <a:blip r:embed="rId3">
            <a:alphaModFix/>
          </a:blip>
          <a:srcRect/>
          <a:stretch/>
        </p:blipFill>
        <p:spPr>
          <a:xfrm>
            <a:off x="7877175" y="123825"/>
            <a:ext cx="1219300" cy="797814"/>
          </a:xfrm>
          <a:prstGeom prst="rect">
            <a:avLst/>
          </a:prstGeom>
          <a:noFill/>
          <a:ln>
            <a:noFill/>
          </a:ln>
        </p:spPr>
      </p:pic>
    </p:spTree>
    <p:extLst>
      <p:ext uri="{BB962C8B-B14F-4D97-AF65-F5344CB8AC3E}">
        <p14:creationId xmlns:p14="http://schemas.microsoft.com/office/powerpoint/2010/main" val="3445137482"/>
      </p:ext>
    </p:extLst>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2"/>
          <p:cNvSpPr txBox="1">
            <a:spLocks noGrp="1"/>
          </p:cNvSpPr>
          <p:nvPr>
            <p:ph type="title"/>
          </p:nvPr>
        </p:nvSpPr>
        <p:spPr>
          <a:xfrm>
            <a:off x="457200" y="205979"/>
            <a:ext cx="7620000" cy="8572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600"/>
              <a:buFont typeface="Cambria"/>
              <a:buNone/>
            </a:pPr>
            <a:r>
              <a:rPr lang="en-US" dirty="0"/>
              <a:t>Student Success</a:t>
            </a:r>
            <a:endParaRPr dirty="0"/>
          </a:p>
        </p:txBody>
      </p:sp>
      <p:sp>
        <p:nvSpPr>
          <p:cNvPr id="173" name="Google Shape;173;p22"/>
          <p:cNvSpPr txBox="1">
            <a:spLocks noGrp="1"/>
          </p:cNvSpPr>
          <p:nvPr>
            <p:ph type="body" idx="1"/>
          </p:nvPr>
        </p:nvSpPr>
        <p:spPr>
          <a:xfrm>
            <a:off x="457200" y="1200150"/>
            <a:ext cx="7620000" cy="3600450"/>
          </a:xfrm>
          <a:prstGeom prst="rect">
            <a:avLst/>
          </a:prstGeom>
          <a:noFill/>
          <a:ln>
            <a:noFill/>
          </a:ln>
        </p:spPr>
        <p:txBody>
          <a:bodyPr spcFirstLastPara="1" wrap="square" lIns="91425" tIns="45700" rIns="91425" bIns="45700" anchor="t" anchorCtr="0">
            <a:noAutofit/>
          </a:bodyPr>
          <a:lstStyle/>
          <a:p>
            <a:pPr marL="640080" lvl="1" indent="-228600" algn="l" rtl="0">
              <a:spcBef>
                <a:spcPts val="0"/>
              </a:spcBef>
              <a:spcAft>
                <a:spcPts val="0"/>
              </a:spcAft>
              <a:buSzPts val="2000"/>
              <a:buChar char="•"/>
            </a:pPr>
            <a:r>
              <a:rPr lang="en-US" sz="2000" dirty="0"/>
              <a:t>Students must seek help and respond to assistance. </a:t>
            </a:r>
            <a:endParaRPr sz="2000" dirty="0"/>
          </a:p>
          <a:p>
            <a:pPr marL="640080" lvl="1" indent="-228600" algn="l" rtl="0">
              <a:spcBef>
                <a:spcPts val="400"/>
              </a:spcBef>
              <a:spcAft>
                <a:spcPts val="0"/>
              </a:spcAft>
              <a:buSzPts val="2000"/>
              <a:buChar char="•"/>
            </a:pPr>
            <a:r>
              <a:rPr lang="en-US" sz="2000" dirty="0"/>
              <a:t>Students must check and respond to emails on a regular basis. </a:t>
            </a:r>
            <a:endParaRPr sz="2000" dirty="0"/>
          </a:p>
          <a:p>
            <a:pPr marL="640080" lvl="1" indent="-228600" algn="l" rtl="0">
              <a:spcBef>
                <a:spcPts val="400"/>
              </a:spcBef>
              <a:spcAft>
                <a:spcPts val="0"/>
              </a:spcAft>
              <a:buSzPts val="2000"/>
              <a:buChar char="•"/>
            </a:pPr>
            <a:r>
              <a:rPr lang="en-US" sz="2000" dirty="0"/>
              <a:t>It is okay to alert us that your student is struggling. However,…</a:t>
            </a:r>
            <a:endParaRPr sz="2000" dirty="0"/>
          </a:p>
          <a:p>
            <a:pPr marL="640080" lvl="1" indent="-228600" algn="l" rtl="0">
              <a:spcBef>
                <a:spcPts val="400"/>
              </a:spcBef>
              <a:spcAft>
                <a:spcPts val="0"/>
              </a:spcAft>
              <a:buSzPts val="2000"/>
              <a:buChar char="•"/>
            </a:pPr>
            <a:r>
              <a:rPr lang="en-US" sz="2000" dirty="0"/>
              <a:t>The student must fill out a FERPA Release of Information form in the Registrar’s Office to give permission to that specific staff member to speak with the family member. </a:t>
            </a:r>
            <a:endParaRPr sz="2000" dirty="0"/>
          </a:p>
          <a:p>
            <a:pPr marL="640080" lvl="1" indent="-228600" algn="l" rtl="0">
              <a:spcBef>
                <a:spcPts val="400"/>
              </a:spcBef>
              <a:spcAft>
                <a:spcPts val="0"/>
              </a:spcAft>
              <a:buSzPts val="2000"/>
              <a:buChar char="•"/>
            </a:pPr>
            <a:r>
              <a:rPr lang="en-US" sz="2000" dirty="0"/>
              <a:t>Encourage students to share their knowledge by becoming a tutor or workshop presenter.</a:t>
            </a:r>
            <a:endParaRPr sz="2000" dirty="0"/>
          </a:p>
          <a:p>
            <a:pPr marL="457200" lvl="1" indent="0" algn="l" rtl="0">
              <a:spcBef>
                <a:spcPts val="400"/>
              </a:spcBef>
              <a:spcAft>
                <a:spcPts val="0"/>
              </a:spcAft>
              <a:buSzPts val="2000"/>
              <a:buNone/>
            </a:pPr>
            <a:endParaRPr sz="2000" dirty="0"/>
          </a:p>
        </p:txBody>
      </p:sp>
    </p:spTree>
    <p:extLst>
      <p:ext uri="{BB962C8B-B14F-4D97-AF65-F5344CB8AC3E}">
        <p14:creationId xmlns:p14="http://schemas.microsoft.com/office/powerpoint/2010/main" val="3939143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3"/>
          <p:cNvSpPr txBox="1">
            <a:spLocks noGrp="1"/>
          </p:cNvSpPr>
          <p:nvPr>
            <p:ph type="title"/>
          </p:nvPr>
        </p:nvSpPr>
        <p:spPr>
          <a:xfrm>
            <a:off x="457200" y="-855"/>
            <a:ext cx="8229600" cy="8572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600"/>
              <a:buFont typeface="Cambria"/>
              <a:buNone/>
            </a:pPr>
            <a:r>
              <a:rPr lang="en-US"/>
              <a:t>Like Omid Barikzay…</a:t>
            </a:r>
            <a:endParaRPr/>
          </a:p>
        </p:txBody>
      </p:sp>
      <p:sp>
        <p:nvSpPr>
          <p:cNvPr id="180" name="Google Shape;180;p23"/>
          <p:cNvSpPr/>
          <p:nvPr/>
        </p:nvSpPr>
        <p:spPr>
          <a:xfrm>
            <a:off x="3167743" y="2198912"/>
            <a:ext cx="206828" cy="337457"/>
          </a:xfrm>
          <a:prstGeom prst="downArrow">
            <a:avLst>
              <a:gd name="adj1" fmla="val 50000"/>
              <a:gd name="adj2" fmla="val 50000"/>
            </a:avLst>
          </a:prstGeom>
          <a:solidFill>
            <a:schemeClr val="accent1"/>
          </a:solidFill>
          <a:ln w="12700" cap="flat" cmpd="sng">
            <a:solidFill>
              <a:srgbClr val="A6A177"/>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1" name="Google Shape;181;p23"/>
          <p:cNvPicPr preferRelativeResize="0"/>
          <p:nvPr/>
        </p:nvPicPr>
        <p:blipFill>
          <a:blip r:embed="rId3">
            <a:alphaModFix/>
          </a:blip>
          <a:stretch>
            <a:fillRect/>
          </a:stretch>
        </p:blipFill>
        <p:spPr>
          <a:xfrm>
            <a:off x="197497" y="856396"/>
            <a:ext cx="4774554" cy="3315554"/>
          </a:xfrm>
          <a:prstGeom prst="rect">
            <a:avLst/>
          </a:prstGeom>
          <a:noFill/>
          <a:ln>
            <a:noFill/>
          </a:ln>
        </p:spPr>
      </p:pic>
      <p:sp>
        <p:nvSpPr>
          <p:cNvPr id="182" name="Google Shape;182;p23"/>
          <p:cNvSpPr txBox="1"/>
          <p:nvPr/>
        </p:nvSpPr>
        <p:spPr>
          <a:xfrm>
            <a:off x="5785550" y="856425"/>
            <a:ext cx="2620200" cy="40585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err="1" smtClean="0">
                <a:latin typeface="Calibri"/>
                <a:ea typeface="Calibri"/>
                <a:cs typeface="Calibri"/>
                <a:sym typeface="Calibri"/>
              </a:rPr>
              <a:t>Omid</a:t>
            </a:r>
            <a:r>
              <a:rPr lang="en-US" sz="1600" dirty="0" smtClean="0">
                <a:latin typeface="Calibri"/>
                <a:ea typeface="Calibri"/>
                <a:cs typeface="Calibri"/>
                <a:sym typeface="Calibri"/>
              </a:rPr>
              <a:t> was a math tutor at </a:t>
            </a:r>
            <a:r>
              <a:rPr lang="en-US" sz="1600" dirty="0" err="1" smtClean="0">
                <a:latin typeface="Calibri"/>
                <a:ea typeface="Calibri"/>
                <a:cs typeface="Calibri"/>
                <a:sym typeface="Calibri"/>
              </a:rPr>
              <a:t>Augie</a:t>
            </a:r>
            <a:r>
              <a:rPr lang="en-US" sz="1600" dirty="0" smtClean="0">
                <a:latin typeface="Calibri"/>
                <a:ea typeface="Calibri"/>
                <a:cs typeface="Calibri"/>
                <a:sym typeface="Calibri"/>
              </a:rPr>
              <a:t>. Then he served as a panelist </a:t>
            </a:r>
            <a:r>
              <a:rPr lang="en-US" sz="1600" dirty="0">
                <a:latin typeface="Calibri"/>
                <a:ea typeface="Calibri"/>
                <a:cs typeface="Calibri"/>
                <a:sym typeface="Calibri"/>
              </a:rPr>
              <a:t>for our Civil Discourse Panel and Practice in 2019. </a:t>
            </a:r>
            <a:endParaRPr sz="1600" dirty="0">
              <a:latin typeface="Calibri"/>
              <a:ea typeface="Calibri"/>
              <a:cs typeface="Calibri"/>
              <a:sym typeface="Calibri"/>
            </a:endParaRPr>
          </a:p>
          <a:p>
            <a:pPr marL="0" lvl="0" indent="0" algn="l" rtl="0">
              <a:spcBef>
                <a:spcPts val="0"/>
              </a:spcBef>
              <a:spcAft>
                <a:spcPts val="0"/>
              </a:spcAft>
              <a:buNone/>
            </a:pPr>
            <a:endParaRPr sz="1600" dirty="0">
              <a:latin typeface="Calibri"/>
              <a:ea typeface="Calibri"/>
              <a:cs typeface="Calibri"/>
              <a:sym typeface="Calibri"/>
            </a:endParaRPr>
          </a:p>
          <a:p>
            <a:pPr marL="0" lvl="0" indent="0" algn="l" rtl="0">
              <a:spcBef>
                <a:spcPts val="0"/>
              </a:spcBef>
              <a:spcAft>
                <a:spcPts val="0"/>
              </a:spcAft>
              <a:buNone/>
            </a:pPr>
            <a:r>
              <a:rPr lang="en-US" sz="1600" dirty="0" smtClean="0">
                <a:latin typeface="Calibri"/>
                <a:ea typeface="Calibri"/>
                <a:cs typeface="Calibri"/>
                <a:sym typeface="Calibri"/>
              </a:rPr>
              <a:t>Most recently, </a:t>
            </a:r>
            <a:r>
              <a:rPr lang="en-US" sz="1600" dirty="0" err="1" smtClean="0">
                <a:latin typeface="Calibri"/>
                <a:ea typeface="Calibri"/>
                <a:cs typeface="Calibri"/>
                <a:sym typeface="Calibri"/>
              </a:rPr>
              <a:t>Omid</a:t>
            </a:r>
            <a:r>
              <a:rPr lang="en-US" sz="1600" dirty="0" smtClean="0">
                <a:latin typeface="Calibri"/>
                <a:ea typeface="Calibri"/>
                <a:cs typeface="Calibri"/>
                <a:sym typeface="Calibri"/>
              </a:rPr>
              <a:t> impersonated Former </a:t>
            </a:r>
            <a:r>
              <a:rPr lang="en-US" sz="1600" dirty="0">
                <a:latin typeface="Calibri"/>
                <a:ea typeface="Calibri"/>
                <a:cs typeface="Calibri"/>
                <a:sym typeface="Calibri"/>
              </a:rPr>
              <a:t>Vice President Joe Biden in our first Mock Presidential </a:t>
            </a:r>
            <a:r>
              <a:rPr lang="en-US" sz="1600" dirty="0" smtClean="0">
                <a:latin typeface="Calibri"/>
                <a:ea typeface="Calibri"/>
                <a:cs typeface="Calibri"/>
                <a:sym typeface="Calibri"/>
              </a:rPr>
              <a:t>Debate this year done via live video chat.</a:t>
            </a:r>
            <a:endParaRPr sz="1600" dirty="0">
              <a:latin typeface="Calibri"/>
              <a:ea typeface="Calibri"/>
              <a:cs typeface="Calibri"/>
              <a:sym typeface="Calibri"/>
            </a:endParaRPr>
          </a:p>
        </p:txBody>
      </p:sp>
    </p:spTree>
    <p:extLst>
      <p:ext uri="{BB962C8B-B14F-4D97-AF65-F5344CB8AC3E}">
        <p14:creationId xmlns:p14="http://schemas.microsoft.com/office/powerpoint/2010/main" val="21536208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2659"/>
            <a:ext cx="8229600" cy="857250"/>
          </a:xfrm>
        </p:spPr>
        <p:txBody>
          <a:bodyPr>
            <a:normAutofit fontScale="90000"/>
          </a:bodyPr>
          <a:lstStyle/>
          <a:p>
            <a:r>
              <a:rPr lang="en-US" dirty="0" smtClean="0"/>
              <a:t>Academic Support Services: </a:t>
            </a:r>
            <a:br>
              <a:rPr lang="en-US" dirty="0" smtClean="0"/>
            </a:br>
            <a:r>
              <a:rPr lang="en-US" dirty="0" smtClean="0"/>
              <a:t>Disability Services</a:t>
            </a:r>
            <a:endParaRPr lang="en-US" dirty="0"/>
          </a:p>
        </p:txBody>
      </p:sp>
      <p:sp>
        <p:nvSpPr>
          <p:cNvPr id="5" name="Content Placeholder 4"/>
          <p:cNvSpPr>
            <a:spLocks noGrp="1"/>
          </p:cNvSpPr>
          <p:nvPr>
            <p:ph idx="1"/>
          </p:nvPr>
        </p:nvSpPr>
        <p:spPr>
          <a:xfrm>
            <a:off x="510540" y="1824991"/>
            <a:ext cx="8229600" cy="1118255"/>
          </a:xfrm>
          <a:prstGeom prst="rect">
            <a:avLst/>
          </a:prstGeom>
        </p:spPr>
        <p:txBody>
          <a:bodyPr>
            <a:spAutoFit/>
          </a:bodyPr>
          <a:lstStyle/>
          <a:p>
            <a:pPr marL="0" lvl="1" indent="0" algn="r">
              <a:spcBef>
                <a:spcPts val="400"/>
              </a:spcBef>
              <a:buSzPts val="2000"/>
              <a:buNone/>
            </a:pPr>
            <a:r>
              <a:rPr lang="en-US" sz="2000" b="1" dirty="0" smtClean="0"/>
              <a:t>Ms. </a:t>
            </a:r>
            <a:r>
              <a:rPr lang="en-US" sz="2000" b="1" dirty="0" err="1" smtClean="0"/>
              <a:t>Kam</a:t>
            </a:r>
            <a:r>
              <a:rPr lang="en-US" sz="2000" b="1" dirty="0" smtClean="0"/>
              <a:t> Williams</a:t>
            </a:r>
          </a:p>
          <a:p>
            <a:pPr marL="0" lvl="1" indent="0" algn="r">
              <a:spcBef>
                <a:spcPts val="400"/>
              </a:spcBef>
              <a:buSzPts val="2000"/>
              <a:buNone/>
            </a:pPr>
            <a:r>
              <a:rPr lang="en-US" sz="2000" dirty="0" smtClean="0"/>
              <a:t>Director of Disability Services - Learning Commons</a:t>
            </a:r>
          </a:p>
          <a:p>
            <a:pPr marL="0" lvl="1" indent="0" algn="r">
              <a:spcBef>
                <a:spcPts val="400"/>
              </a:spcBef>
              <a:buSzPts val="2000"/>
              <a:buNone/>
            </a:pPr>
            <a:r>
              <a:rPr lang="en-US" sz="2000" u="sng" dirty="0" smtClean="0">
                <a:solidFill>
                  <a:schemeClr val="hlink"/>
                </a:solidFill>
                <a:hlinkClick r:id="rId2"/>
              </a:rPr>
              <a:t>kamwilliams@augustana.edu</a:t>
            </a:r>
            <a:endParaRPr lang="en-US" sz="2000" dirty="0" smtClean="0"/>
          </a:p>
        </p:txBody>
      </p:sp>
    </p:spTree>
    <p:extLst>
      <p:ext uri="{BB962C8B-B14F-4D97-AF65-F5344CB8AC3E}">
        <p14:creationId xmlns:p14="http://schemas.microsoft.com/office/powerpoint/2010/main" val="14739409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E3527-9FF1-DC41-B634-25A1641E485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3C05B44-BA65-8C47-9245-D3FA1227F685}"/>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C41193F4-46D5-B44F-ABF8-8793510E2D1A}"/>
              </a:ext>
            </a:extLst>
          </p:cNvPr>
          <p:cNvPicPr>
            <a:picLocks noChangeAspect="1"/>
          </p:cNvPicPr>
          <p:nvPr/>
        </p:nvPicPr>
        <p:blipFill>
          <a:blip r:embed="rId2"/>
          <a:stretch>
            <a:fillRect/>
          </a:stretch>
        </p:blipFill>
        <p:spPr>
          <a:xfrm>
            <a:off x="145789" y="84222"/>
            <a:ext cx="8852422" cy="5040272"/>
          </a:xfrm>
          <a:prstGeom prst="rect">
            <a:avLst/>
          </a:prstGeom>
        </p:spPr>
      </p:pic>
      <p:sp>
        <p:nvSpPr>
          <p:cNvPr id="5" name="Content Placeholder 2">
            <a:extLst>
              <a:ext uri="{FF2B5EF4-FFF2-40B4-BE49-F238E27FC236}">
                <a16:creationId xmlns:a16="http://schemas.microsoft.com/office/drawing/2014/main" id="{482A204C-D19A-C54A-80EB-61709FF4F2B8}"/>
              </a:ext>
            </a:extLst>
          </p:cNvPr>
          <p:cNvSpPr txBox="1">
            <a:spLocks/>
          </p:cNvSpPr>
          <p:nvPr/>
        </p:nvSpPr>
        <p:spPr>
          <a:xfrm>
            <a:off x="628650" y="375202"/>
            <a:ext cx="7799732" cy="3878746"/>
          </a:xfrm>
          <a:prstGeom prst="rect">
            <a:avLst/>
          </a:prstGeom>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r>
              <a:rPr lang="en-US" sz="2100" b="1" dirty="0"/>
              <a:t>Academic Accommodations for Students with Disabilities</a:t>
            </a:r>
          </a:p>
          <a:p>
            <a:pPr marL="557213" lvl="2" indent="-257175"/>
            <a:r>
              <a:rPr lang="en-US" sz="1800" dirty="0"/>
              <a:t>Registering with the Office of Disability Services:</a:t>
            </a:r>
            <a:r>
              <a:rPr lang="en-US" sz="1800" dirty="0">
                <a:hlinkClick r:id="rId3"/>
              </a:rPr>
              <a:t>https://www.augustana.edu/student-life/residential-life/disability-services</a:t>
            </a:r>
            <a:endParaRPr lang="en-US" sz="1800" dirty="0"/>
          </a:p>
          <a:p>
            <a:pPr marL="557213" lvl="2" indent="-257175"/>
            <a:r>
              <a:rPr lang="en-US" sz="1800" dirty="0"/>
              <a:t>Current documentation from(a licensed professional, doctor, therapist etc.).</a:t>
            </a:r>
          </a:p>
          <a:p>
            <a:pPr marL="557213" lvl="2" indent="-257175"/>
            <a:r>
              <a:rPr lang="en-US" sz="1800" dirty="0"/>
              <a:t>Current IEP/504 documentation also acceptable.</a:t>
            </a:r>
          </a:p>
          <a:p>
            <a:pPr marL="557213" lvl="2" indent="-257175"/>
            <a:r>
              <a:rPr lang="en-US" sz="1800" dirty="0"/>
              <a:t>Submit the Accommodations Request Form on our website.</a:t>
            </a:r>
          </a:p>
          <a:p>
            <a:pPr marL="557213" lvl="2" indent="-257175"/>
            <a:r>
              <a:rPr lang="en-US" sz="1800" dirty="0"/>
              <a:t>Documentation can be mailed, faxed, emailed, or uploaded through acc request form.</a:t>
            </a:r>
            <a:endParaRPr lang="en-US" sz="1800" b="1" dirty="0"/>
          </a:p>
          <a:p>
            <a:pPr marL="557213" lvl="2" indent="-257175"/>
            <a:r>
              <a:rPr lang="en-US" sz="1800" dirty="0"/>
              <a:t>Director of Disability Services will contact student for a face to face to discuss appropriate academic accommodations to assist in student success. </a:t>
            </a:r>
          </a:p>
          <a:p>
            <a:pPr marL="557213" lvl="2" indent="-257175"/>
            <a:r>
              <a:rPr lang="en-US" sz="1800" dirty="0"/>
              <a:t>Student will meet privately with each professor and discuss accommodations. Student will continue to advocate throughout semesters.</a:t>
            </a:r>
          </a:p>
          <a:p>
            <a:pPr marL="557213" lvl="2" indent="-257175"/>
            <a:r>
              <a:rPr lang="en-US" sz="1800" dirty="0"/>
              <a:t>Student is responsible to contact ODS, schedule an appointment as part of the process in registering with Disability Services. </a:t>
            </a:r>
            <a:endParaRPr lang="en-US" sz="1500" dirty="0"/>
          </a:p>
          <a:p>
            <a:pPr marL="557213" lvl="2" indent="-257175"/>
            <a:endParaRPr lang="en-US" sz="1500" dirty="0"/>
          </a:p>
          <a:p>
            <a:pPr marL="300038" lvl="2" indent="0">
              <a:buNone/>
            </a:pPr>
            <a:endParaRPr lang="en-US" sz="1500" dirty="0"/>
          </a:p>
          <a:p>
            <a:endParaRPr lang="en-US" sz="2100" dirty="0"/>
          </a:p>
        </p:txBody>
      </p:sp>
    </p:spTree>
    <p:extLst>
      <p:ext uri="{BB962C8B-B14F-4D97-AF65-F5344CB8AC3E}">
        <p14:creationId xmlns:p14="http://schemas.microsoft.com/office/powerpoint/2010/main" val="2755403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Counseling Services</a:t>
            </a:r>
            <a:endParaRPr lang="en-US" dirty="0"/>
          </a:p>
        </p:txBody>
      </p:sp>
      <p:sp>
        <p:nvSpPr>
          <p:cNvPr id="3" name="Content Placeholder 2"/>
          <p:cNvSpPr>
            <a:spLocks noGrp="1"/>
          </p:cNvSpPr>
          <p:nvPr>
            <p:ph idx="1"/>
          </p:nvPr>
        </p:nvSpPr>
        <p:spPr/>
        <p:txBody>
          <a:bodyPr>
            <a:normAutofit/>
          </a:bodyPr>
          <a:lstStyle/>
          <a:p>
            <a:pPr marL="0" indent="0">
              <a:buNone/>
            </a:pPr>
            <a:endParaRPr lang="en-US" sz="2400" dirty="0" smtClean="0">
              <a:solidFill>
                <a:srgbClr val="002060"/>
              </a:solidFill>
              <a:latin typeface="Bodoni MT" panose="02070603080606020203" pitchFamily="18" charset="0"/>
            </a:endParaRPr>
          </a:p>
          <a:p>
            <a:pPr marL="0" indent="0" algn="r">
              <a:buNone/>
            </a:pPr>
            <a:r>
              <a:rPr lang="en-US" sz="2400" dirty="0" smtClean="0">
                <a:solidFill>
                  <a:srgbClr val="002060"/>
                </a:solidFill>
                <a:latin typeface="Bodoni MT" panose="02070603080606020203" pitchFamily="18" charset="0"/>
              </a:rPr>
              <a:t>Dr. William </a:t>
            </a:r>
            <a:r>
              <a:rPr lang="en-US" sz="2400" dirty="0" err="1" smtClean="0">
                <a:solidFill>
                  <a:srgbClr val="002060"/>
                </a:solidFill>
                <a:latin typeface="Bodoni MT" panose="02070603080606020203" pitchFamily="18" charset="0"/>
              </a:rPr>
              <a:t>Iavarone</a:t>
            </a:r>
            <a:endParaRPr lang="en-US" sz="2400" dirty="0" smtClean="0">
              <a:solidFill>
                <a:srgbClr val="002060"/>
              </a:solidFill>
              <a:latin typeface="Bodoni MT" panose="02070603080606020203" pitchFamily="18" charset="0"/>
            </a:endParaRPr>
          </a:p>
          <a:p>
            <a:pPr marL="0" indent="0" algn="r">
              <a:buNone/>
            </a:pPr>
            <a:r>
              <a:rPr lang="en-US" sz="2400" dirty="0" smtClean="0">
                <a:solidFill>
                  <a:srgbClr val="002060"/>
                </a:solidFill>
                <a:latin typeface="Bodoni MT" panose="02070603080606020203" pitchFamily="18" charset="0"/>
              </a:rPr>
              <a:t>Director of Student Counseling Services</a:t>
            </a:r>
          </a:p>
          <a:p>
            <a:pPr marL="0" indent="0" algn="r">
              <a:buNone/>
            </a:pPr>
            <a:r>
              <a:rPr lang="en-US" sz="2400" dirty="0" smtClean="0">
                <a:solidFill>
                  <a:srgbClr val="002060"/>
                </a:solidFill>
                <a:latin typeface="Bodoni MT" panose="02070603080606020203" pitchFamily="18" charset="0"/>
              </a:rPr>
              <a:t>williamiavarone@augustana.edu</a:t>
            </a:r>
            <a:endParaRPr lang="en-US" sz="2400" dirty="0">
              <a:solidFill>
                <a:srgbClr val="002060"/>
              </a:solidFill>
              <a:latin typeface="Bodoni MT" panose="02070603080606020203" pitchFamily="18" charset="0"/>
            </a:endParaRPr>
          </a:p>
        </p:txBody>
      </p:sp>
    </p:spTree>
    <p:extLst>
      <p:ext uri="{BB962C8B-B14F-4D97-AF65-F5344CB8AC3E}">
        <p14:creationId xmlns:p14="http://schemas.microsoft.com/office/powerpoint/2010/main" val="2767539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Location: Founders 206</a:t>
            </a:r>
            <a:endParaRPr lang="en-US" dirty="0">
              <a:solidFill>
                <a:schemeClr val="tx2"/>
              </a:solidFill>
            </a:endParaRPr>
          </a:p>
        </p:txBody>
      </p:sp>
      <p:sp>
        <p:nvSpPr>
          <p:cNvPr id="3" name="Content Placeholder 2"/>
          <p:cNvSpPr>
            <a:spLocks noGrp="1"/>
          </p:cNvSpPr>
          <p:nvPr>
            <p:ph idx="1"/>
          </p:nvPr>
        </p:nvSpPr>
        <p:spPr/>
        <p:txBody>
          <a:bodyPr/>
          <a:lstStyle/>
          <a:p>
            <a:r>
              <a:rPr lang="en-US" b="1" dirty="0" smtClean="0">
                <a:solidFill>
                  <a:schemeClr val="tx2"/>
                </a:solidFill>
              </a:rPr>
              <a:t>Second floor</a:t>
            </a:r>
          </a:p>
          <a:p>
            <a:pPr marL="85725" indent="0">
              <a:buNone/>
            </a:pPr>
            <a:r>
              <a:rPr lang="en-US" i="1" dirty="0" smtClean="0">
                <a:solidFill>
                  <a:schemeClr val="tx2"/>
                </a:solidFill>
              </a:rPr>
              <a:t>(Directly above</a:t>
            </a:r>
          </a:p>
          <a:p>
            <a:pPr marL="85725" indent="0">
              <a:buNone/>
            </a:pPr>
            <a:r>
              <a:rPr lang="en-US" i="1" dirty="0" smtClean="0">
                <a:solidFill>
                  <a:schemeClr val="tx2"/>
                </a:solidFill>
              </a:rPr>
              <a:t>The Dean of </a:t>
            </a:r>
          </a:p>
          <a:p>
            <a:pPr marL="85725" indent="0">
              <a:buNone/>
            </a:pPr>
            <a:r>
              <a:rPr lang="en-US" i="1" dirty="0" smtClean="0">
                <a:solidFill>
                  <a:schemeClr val="tx2"/>
                </a:solidFill>
              </a:rPr>
              <a:t>Students office)</a:t>
            </a:r>
          </a:p>
          <a:p>
            <a:pPr marL="85725" indent="0">
              <a:buNone/>
            </a:pPr>
            <a:endParaRPr lang="en-US" dirty="0" smtClean="0"/>
          </a:p>
          <a:p>
            <a:endParaRPr lang="en-US" dirty="0" smtClean="0"/>
          </a:p>
          <a:p>
            <a:endParaRPr lang="en-US" dirty="0"/>
          </a:p>
        </p:txBody>
      </p:sp>
      <p:pic>
        <p:nvPicPr>
          <p:cNvPr id="2051" name="Picture 3" descr="C:\Users\williamiavarone\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048" y="952531"/>
            <a:ext cx="4096502" cy="3642091"/>
          </a:xfrm>
          <a:prstGeom prst="rect">
            <a:avLst/>
          </a:prstGeom>
          <a:noFill/>
          <a:extLst>
            <a:ext uri="{909E8E84-426E-40DD-AFC4-6F175D3DCCD1}">
              <a14:hiddenFill xmlns:a14="http://schemas.microsoft.com/office/drawing/2010/main">
                <a:solidFill>
                  <a:srgbClr val="FFFFFF"/>
                </a:solidFill>
              </a14:hiddenFill>
            </a:ext>
          </a:extLst>
        </p:spPr>
      </p:pic>
      <p:sp>
        <p:nvSpPr>
          <p:cNvPr id="4" name="Up Arrow 3"/>
          <p:cNvSpPr/>
          <p:nvPr/>
        </p:nvSpPr>
        <p:spPr>
          <a:xfrm rot="5191801">
            <a:off x="4099386" y="1764295"/>
            <a:ext cx="619429" cy="552121"/>
          </a:xfrm>
          <a:prstGeom prst="upArrow">
            <a:avLst>
              <a:gd name="adj1" fmla="val 50000"/>
              <a:gd name="adj2" fmla="val 5408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Tree>
    <p:extLst>
      <p:ext uri="{BB962C8B-B14F-4D97-AF65-F5344CB8AC3E}">
        <p14:creationId xmlns:p14="http://schemas.microsoft.com/office/powerpoint/2010/main" val="1478950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FAMILIES</a:t>
            </a:r>
            <a:endParaRPr lang="en-US" dirty="0"/>
          </a:p>
        </p:txBody>
      </p:sp>
      <p:sp>
        <p:nvSpPr>
          <p:cNvPr id="3" name="Content Placeholder 2"/>
          <p:cNvSpPr>
            <a:spLocks noGrp="1"/>
          </p:cNvSpPr>
          <p:nvPr>
            <p:ph idx="1"/>
          </p:nvPr>
        </p:nvSpPr>
        <p:spPr/>
        <p:txBody>
          <a:bodyPr/>
          <a:lstStyle/>
          <a:p>
            <a:endParaRPr lang="en-US" dirty="0" smtClean="0"/>
          </a:p>
          <a:p>
            <a:r>
              <a:rPr lang="en-US" dirty="0" smtClean="0"/>
              <a:t>Optimal Zoom Settings</a:t>
            </a:r>
          </a:p>
          <a:p>
            <a:r>
              <a:rPr lang="en-US" dirty="0" smtClean="0"/>
              <a:t>Live Chat Feature</a:t>
            </a:r>
          </a:p>
          <a:p>
            <a:r>
              <a:rPr lang="en-US" dirty="0" smtClean="0"/>
              <a:t>Fall 2020 Planning &amp; Guiding Principles</a:t>
            </a:r>
          </a:p>
          <a:p>
            <a:pPr marL="0" indent="0">
              <a:buNone/>
            </a:pPr>
            <a:endParaRPr lang="en-US" dirty="0" smtClean="0"/>
          </a:p>
          <a:p>
            <a:endParaRPr lang="en-US" dirty="0"/>
          </a:p>
        </p:txBody>
      </p:sp>
    </p:spTree>
    <p:extLst>
      <p:ext uri="{BB962C8B-B14F-4D97-AF65-F5344CB8AC3E}">
        <p14:creationId xmlns:p14="http://schemas.microsoft.com/office/powerpoint/2010/main" val="18219917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Staff Personnel	</a:t>
            </a:r>
            <a:endParaRPr lang="en-US" dirty="0">
              <a:solidFill>
                <a:schemeClr val="tx2"/>
              </a:solidFill>
            </a:endParaRPr>
          </a:p>
        </p:txBody>
      </p:sp>
      <p:sp>
        <p:nvSpPr>
          <p:cNvPr id="3" name="Content Placeholder 2"/>
          <p:cNvSpPr>
            <a:spLocks noGrp="1"/>
          </p:cNvSpPr>
          <p:nvPr>
            <p:ph idx="1"/>
          </p:nvPr>
        </p:nvSpPr>
        <p:spPr>
          <a:xfrm>
            <a:off x="1485900" y="1063229"/>
            <a:ext cx="6172200" cy="3394472"/>
          </a:xfrm>
        </p:spPr>
        <p:txBody>
          <a:bodyPr>
            <a:normAutofit fontScale="70000" lnSpcReduction="20000"/>
          </a:bodyPr>
          <a:lstStyle/>
          <a:p>
            <a:r>
              <a:rPr lang="en-US" dirty="0" smtClean="0">
                <a:solidFill>
                  <a:schemeClr val="tx2"/>
                </a:solidFill>
              </a:rPr>
              <a:t>William Iavarone, LCPC (Director of Counseling)</a:t>
            </a:r>
          </a:p>
          <a:p>
            <a:endParaRPr lang="en-US" dirty="0" smtClean="0">
              <a:solidFill>
                <a:schemeClr val="tx2"/>
              </a:solidFill>
            </a:endParaRPr>
          </a:p>
          <a:p>
            <a:r>
              <a:rPr lang="en-US" dirty="0" smtClean="0">
                <a:solidFill>
                  <a:schemeClr val="tx2"/>
                </a:solidFill>
              </a:rPr>
              <a:t>Allison </a:t>
            </a:r>
            <a:r>
              <a:rPr lang="en-US" dirty="0" err="1" smtClean="0">
                <a:solidFill>
                  <a:schemeClr val="tx2"/>
                </a:solidFill>
              </a:rPr>
              <a:t>Mirell</a:t>
            </a:r>
            <a:r>
              <a:rPr lang="en-US" dirty="0" smtClean="0">
                <a:solidFill>
                  <a:schemeClr val="tx2"/>
                </a:solidFill>
              </a:rPr>
              <a:t>, LCSW (Student Counselor)</a:t>
            </a:r>
          </a:p>
          <a:p>
            <a:endParaRPr lang="en-US" dirty="0" smtClean="0">
              <a:solidFill>
                <a:schemeClr val="tx2"/>
              </a:solidFill>
            </a:endParaRPr>
          </a:p>
          <a:p>
            <a:pPr marL="85725" indent="0">
              <a:buNone/>
            </a:pPr>
            <a:endParaRPr lang="en-US" dirty="0">
              <a:solidFill>
                <a:schemeClr val="tx2"/>
              </a:solidFill>
            </a:endParaRPr>
          </a:p>
          <a:p>
            <a:r>
              <a:rPr lang="en-US" dirty="0" smtClean="0">
                <a:solidFill>
                  <a:schemeClr val="tx2"/>
                </a:solidFill>
              </a:rPr>
              <a:t>Alyssa </a:t>
            </a:r>
            <a:r>
              <a:rPr lang="en-US" dirty="0" err="1" smtClean="0">
                <a:solidFill>
                  <a:schemeClr val="tx2"/>
                </a:solidFill>
              </a:rPr>
              <a:t>Matz</a:t>
            </a:r>
            <a:r>
              <a:rPr lang="en-US" dirty="0" smtClean="0">
                <a:solidFill>
                  <a:schemeClr val="tx2"/>
                </a:solidFill>
              </a:rPr>
              <a:t>, LCPC (Student Counselor)</a:t>
            </a:r>
          </a:p>
          <a:p>
            <a:endParaRPr lang="en-US" dirty="0" smtClean="0">
              <a:solidFill>
                <a:schemeClr val="tx2"/>
              </a:solidFill>
            </a:endParaRPr>
          </a:p>
          <a:p>
            <a:endParaRPr lang="en-US" dirty="0" smtClean="0">
              <a:solidFill>
                <a:schemeClr val="tx2"/>
              </a:solidFill>
            </a:endParaRPr>
          </a:p>
          <a:p>
            <a:r>
              <a:rPr lang="en-US" dirty="0" smtClean="0">
                <a:solidFill>
                  <a:schemeClr val="tx2"/>
                </a:solidFill>
              </a:rPr>
              <a:t>Cheri </a:t>
            </a:r>
            <a:r>
              <a:rPr lang="en-US" dirty="0" err="1" smtClean="0">
                <a:solidFill>
                  <a:schemeClr val="tx2"/>
                </a:solidFill>
              </a:rPr>
              <a:t>Mizaur</a:t>
            </a:r>
            <a:r>
              <a:rPr lang="en-US" dirty="0" smtClean="0">
                <a:solidFill>
                  <a:schemeClr val="tx2"/>
                </a:solidFill>
              </a:rPr>
              <a:t> (Counseling Service Assistant )</a:t>
            </a:r>
            <a:endParaRPr lang="en-US" dirty="0">
              <a:solidFill>
                <a:schemeClr val="tx2"/>
              </a:solidFill>
            </a:endParaRPr>
          </a:p>
        </p:txBody>
      </p:sp>
      <p:pic>
        <p:nvPicPr>
          <p:cNvPr id="3074" name="Picture 2" descr="C:\Users\williamiavarone\Desktop\mizaur_che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6313" y="3617817"/>
            <a:ext cx="974156" cy="97415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williamiavarone\Desktop\Allison-Mire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5150" y="1517268"/>
            <a:ext cx="934641" cy="93464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lyssa Mat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6313" y="2563124"/>
            <a:ext cx="943479" cy="943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7824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6320" y="292156"/>
            <a:ext cx="6629400" cy="594122"/>
          </a:xfrm>
        </p:spPr>
        <p:txBody>
          <a:bodyPr>
            <a:normAutofit fontScale="90000"/>
          </a:bodyPr>
          <a:lstStyle/>
          <a:p>
            <a:r>
              <a:rPr lang="en-US" dirty="0" smtClean="0">
                <a:solidFill>
                  <a:schemeClr val="tx2"/>
                </a:solidFill>
              </a:rPr>
              <a:t>Mental Health Delivery Model</a:t>
            </a:r>
            <a:endParaRPr lang="en-US" dirty="0">
              <a:solidFill>
                <a:schemeClr val="tx2"/>
              </a:solidFill>
            </a:endParaRPr>
          </a:p>
        </p:txBody>
      </p:sp>
      <p:pic>
        <p:nvPicPr>
          <p:cNvPr id="3" name="Picture 2"/>
          <p:cNvPicPr>
            <a:picLocks noChangeAspect="1"/>
          </p:cNvPicPr>
          <p:nvPr/>
        </p:nvPicPr>
        <p:blipFill>
          <a:blip r:embed="rId3"/>
          <a:stretch>
            <a:fillRect/>
          </a:stretch>
        </p:blipFill>
        <p:spPr>
          <a:xfrm>
            <a:off x="1485900" y="886278"/>
            <a:ext cx="6010485" cy="3627812"/>
          </a:xfrm>
          <a:prstGeom prst="rect">
            <a:avLst/>
          </a:prstGeom>
        </p:spPr>
      </p:pic>
    </p:spTree>
    <p:extLst>
      <p:ext uri="{BB962C8B-B14F-4D97-AF65-F5344CB8AC3E}">
        <p14:creationId xmlns:p14="http://schemas.microsoft.com/office/powerpoint/2010/main" val="20257829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hlinkClick r:id="rId2"/>
          </p:cNvPr>
          <p:cNvPicPr>
            <a:picLocks noChangeAspect="1"/>
          </p:cNvPicPr>
          <p:nvPr/>
        </p:nvPicPr>
        <p:blipFill>
          <a:blip r:embed="rId3"/>
          <a:stretch>
            <a:fillRect/>
          </a:stretch>
        </p:blipFill>
        <p:spPr>
          <a:xfrm>
            <a:off x="2109540" y="685801"/>
            <a:ext cx="4854476" cy="3938312"/>
          </a:xfrm>
          <a:prstGeom prst="rect">
            <a:avLst/>
          </a:prstGeom>
        </p:spPr>
      </p:pic>
      <p:pic>
        <p:nvPicPr>
          <p:cNvPr id="2" name="Picture 1"/>
          <p:cNvPicPr>
            <a:picLocks noChangeAspect="1"/>
          </p:cNvPicPr>
          <p:nvPr/>
        </p:nvPicPr>
        <p:blipFill>
          <a:blip r:embed="rId4"/>
          <a:stretch>
            <a:fillRect/>
          </a:stretch>
        </p:blipFill>
        <p:spPr>
          <a:xfrm>
            <a:off x="1143000" y="102195"/>
            <a:ext cx="6858000" cy="412155"/>
          </a:xfrm>
          <a:prstGeom prst="rect">
            <a:avLst/>
          </a:prstGeom>
        </p:spPr>
      </p:pic>
    </p:spTree>
    <p:extLst>
      <p:ext uri="{BB962C8B-B14F-4D97-AF65-F5344CB8AC3E}">
        <p14:creationId xmlns:p14="http://schemas.microsoft.com/office/powerpoint/2010/main" val="17600987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2718" y="629416"/>
            <a:ext cx="2342174" cy="334062"/>
          </a:xfrm>
        </p:spPr>
        <p:txBody>
          <a:bodyPr>
            <a:normAutofit fontScale="90000"/>
          </a:bodyPr>
          <a:lstStyle/>
          <a:p>
            <a:r>
              <a:rPr lang="en-US" dirty="0" err="1" smtClean="0">
                <a:solidFill>
                  <a:schemeClr val="tx2"/>
                </a:solidFill>
              </a:rPr>
              <a:t>Kognito</a:t>
            </a:r>
            <a:endParaRPr lang="en-US" dirty="0">
              <a:solidFill>
                <a:schemeClr val="tx2"/>
              </a:solidFill>
            </a:endParaRPr>
          </a:p>
        </p:txBody>
      </p:sp>
      <p:pic>
        <p:nvPicPr>
          <p:cNvPr id="4" name="Picture 3"/>
          <p:cNvPicPr>
            <a:picLocks noChangeAspect="1"/>
          </p:cNvPicPr>
          <p:nvPr/>
        </p:nvPicPr>
        <p:blipFill>
          <a:blip r:embed="rId2"/>
          <a:stretch>
            <a:fillRect/>
          </a:stretch>
        </p:blipFill>
        <p:spPr>
          <a:xfrm>
            <a:off x="1143000" y="111033"/>
            <a:ext cx="6858000" cy="412155"/>
          </a:xfrm>
          <a:prstGeom prst="rect">
            <a:avLst/>
          </a:prstGeom>
        </p:spPr>
      </p:pic>
      <p:pic>
        <p:nvPicPr>
          <p:cNvPr id="5" name="Picture 4">
            <a:hlinkClick r:id="rId3"/>
          </p:cNvPr>
          <p:cNvPicPr>
            <a:picLocks noChangeAspect="1"/>
          </p:cNvPicPr>
          <p:nvPr/>
        </p:nvPicPr>
        <p:blipFill>
          <a:blip r:embed="rId4"/>
          <a:stretch>
            <a:fillRect/>
          </a:stretch>
        </p:blipFill>
        <p:spPr>
          <a:xfrm>
            <a:off x="1251237" y="1069706"/>
            <a:ext cx="6415655" cy="3263135"/>
          </a:xfrm>
          <a:prstGeom prst="rect">
            <a:avLst/>
          </a:prstGeom>
        </p:spPr>
      </p:pic>
    </p:spTree>
    <p:extLst>
      <p:ext uri="{BB962C8B-B14F-4D97-AF65-F5344CB8AC3E}">
        <p14:creationId xmlns:p14="http://schemas.microsoft.com/office/powerpoint/2010/main" val="10547168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hlinkClick r:id="rId2"/>
          </p:cNvPr>
          <p:cNvPicPr>
            <a:picLocks noGrp="1" noChangeAspect="1"/>
          </p:cNvPicPr>
          <p:nvPr>
            <p:ph idx="1"/>
          </p:nvPr>
        </p:nvPicPr>
        <p:blipFill>
          <a:blip r:embed="rId3"/>
          <a:stretch>
            <a:fillRect/>
          </a:stretch>
        </p:blipFill>
        <p:spPr>
          <a:xfrm>
            <a:off x="2608181" y="742950"/>
            <a:ext cx="3756189" cy="3850923"/>
          </a:xfrm>
          <a:prstGeom prst="rect">
            <a:avLst/>
          </a:prstGeom>
        </p:spPr>
      </p:pic>
      <p:pic>
        <p:nvPicPr>
          <p:cNvPr id="4" name="Picture 3"/>
          <p:cNvPicPr>
            <a:picLocks noChangeAspect="1"/>
          </p:cNvPicPr>
          <p:nvPr/>
        </p:nvPicPr>
        <p:blipFill>
          <a:blip r:embed="rId4"/>
          <a:stretch>
            <a:fillRect/>
          </a:stretch>
        </p:blipFill>
        <p:spPr>
          <a:xfrm>
            <a:off x="1143000" y="57150"/>
            <a:ext cx="6858000" cy="431464"/>
          </a:xfrm>
          <a:prstGeom prst="rect">
            <a:avLst/>
          </a:prstGeom>
        </p:spPr>
      </p:pic>
    </p:spTree>
    <p:extLst>
      <p:ext uri="{BB962C8B-B14F-4D97-AF65-F5344CB8AC3E}">
        <p14:creationId xmlns:p14="http://schemas.microsoft.com/office/powerpoint/2010/main" val="21152673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hlinkClick r:id="rId2"/>
          </p:cNvPr>
          <p:cNvPicPr>
            <a:picLocks noGrp="1" noChangeAspect="1"/>
          </p:cNvPicPr>
          <p:nvPr>
            <p:ph idx="1"/>
          </p:nvPr>
        </p:nvPicPr>
        <p:blipFill>
          <a:blip r:embed="rId3"/>
          <a:stretch>
            <a:fillRect/>
          </a:stretch>
        </p:blipFill>
        <p:spPr>
          <a:xfrm>
            <a:off x="1853321" y="571501"/>
            <a:ext cx="5379244" cy="3929186"/>
          </a:xfrm>
          <a:prstGeom prst="rect">
            <a:avLst/>
          </a:prstGeom>
        </p:spPr>
      </p:pic>
      <p:pic>
        <p:nvPicPr>
          <p:cNvPr id="4" name="Picture 3"/>
          <p:cNvPicPr>
            <a:picLocks noChangeAspect="1"/>
          </p:cNvPicPr>
          <p:nvPr/>
        </p:nvPicPr>
        <p:blipFill>
          <a:blip r:embed="rId4"/>
          <a:stretch>
            <a:fillRect/>
          </a:stretch>
        </p:blipFill>
        <p:spPr>
          <a:xfrm>
            <a:off x="1143000" y="94353"/>
            <a:ext cx="6858000" cy="477148"/>
          </a:xfrm>
          <a:prstGeom prst="rect">
            <a:avLst/>
          </a:prstGeom>
        </p:spPr>
      </p:pic>
    </p:spTree>
    <p:extLst>
      <p:ext uri="{BB962C8B-B14F-4D97-AF65-F5344CB8AC3E}">
        <p14:creationId xmlns:p14="http://schemas.microsoft.com/office/powerpoint/2010/main" val="41538218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57325" y="976315"/>
            <a:ext cx="3028950" cy="3394472"/>
          </a:xfrm>
        </p:spPr>
        <p:txBody>
          <a:bodyPr>
            <a:normAutofit fontScale="62500" lnSpcReduction="20000"/>
          </a:bodyPr>
          <a:lstStyle/>
          <a:p>
            <a:r>
              <a:rPr lang="en-US" b="1" dirty="0" smtClean="0">
                <a:solidFill>
                  <a:schemeClr val="tx2"/>
                </a:solidFill>
              </a:rPr>
              <a:t>Social well-being</a:t>
            </a:r>
          </a:p>
          <a:p>
            <a:pPr lvl="1"/>
            <a:r>
              <a:rPr lang="en-US" dirty="0" smtClean="0">
                <a:solidFill>
                  <a:schemeClr val="tx2"/>
                </a:solidFill>
              </a:rPr>
              <a:t>Assertiveness </a:t>
            </a:r>
          </a:p>
          <a:p>
            <a:pPr lvl="1"/>
            <a:r>
              <a:rPr lang="en-US" dirty="0" smtClean="0">
                <a:solidFill>
                  <a:schemeClr val="tx2"/>
                </a:solidFill>
              </a:rPr>
              <a:t>Healthy boundaries</a:t>
            </a:r>
          </a:p>
          <a:p>
            <a:pPr lvl="1"/>
            <a:r>
              <a:rPr lang="en-US" dirty="0" smtClean="0">
                <a:solidFill>
                  <a:schemeClr val="tx2"/>
                </a:solidFill>
              </a:rPr>
              <a:t>Active Listening</a:t>
            </a:r>
          </a:p>
          <a:p>
            <a:r>
              <a:rPr lang="en-US" b="1" dirty="0" smtClean="0">
                <a:solidFill>
                  <a:schemeClr val="tx2"/>
                </a:solidFill>
              </a:rPr>
              <a:t>Emotional well-being</a:t>
            </a:r>
          </a:p>
          <a:p>
            <a:pPr lvl="1"/>
            <a:r>
              <a:rPr lang="en-US" dirty="0" smtClean="0">
                <a:solidFill>
                  <a:schemeClr val="tx2"/>
                </a:solidFill>
              </a:rPr>
              <a:t>Mindfulness</a:t>
            </a:r>
          </a:p>
          <a:p>
            <a:pPr lvl="1"/>
            <a:r>
              <a:rPr lang="en-US" dirty="0" smtClean="0">
                <a:solidFill>
                  <a:schemeClr val="tx2"/>
                </a:solidFill>
              </a:rPr>
              <a:t>Emotional regulation</a:t>
            </a:r>
          </a:p>
          <a:p>
            <a:pPr lvl="1"/>
            <a:r>
              <a:rPr lang="en-US" dirty="0" smtClean="0">
                <a:solidFill>
                  <a:schemeClr val="tx2"/>
                </a:solidFill>
              </a:rPr>
              <a:t>Practicing gratitude</a:t>
            </a:r>
          </a:p>
          <a:p>
            <a:r>
              <a:rPr lang="en-US" b="1" dirty="0" smtClean="0">
                <a:solidFill>
                  <a:schemeClr val="tx2"/>
                </a:solidFill>
              </a:rPr>
              <a:t>Psychological well-being</a:t>
            </a:r>
          </a:p>
          <a:p>
            <a:pPr lvl="1"/>
            <a:r>
              <a:rPr lang="en-US" dirty="0" smtClean="0">
                <a:solidFill>
                  <a:schemeClr val="tx2"/>
                </a:solidFill>
              </a:rPr>
              <a:t>Grief and loss</a:t>
            </a:r>
          </a:p>
          <a:p>
            <a:pPr lvl="1"/>
            <a:r>
              <a:rPr lang="en-US" dirty="0" smtClean="0">
                <a:solidFill>
                  <a:schemeClr val="tx2"/>
                </a:solidFill>
              </a:rPr>
              <a:t>Managing anxiety</a:t>
            </a:r>
          </a:p>
          <a:p>
            <a:pPr lvl="1"/>
            <a:r>
              <a:rPr lang="en-US" dirty="0" smtClean="0">
                <a:solidFill>
                  <a:schemeClr val="tx2"/>
                </a:solidFill>
              </a:rPr>
              <a:t>Managing depression</a:t>
            </a:r>
          </a:p>
        </p:txBody>
      </p:sp>
      <p:sp>
        <p:nvSpPr>
          <p:cNvPr id="7" name="Content Placeholder 6"/>
          <p:cNvSpPr>
            <a:spLocks noGrp="1"/>
          </p:cNvSpPr>
          <p:nvPr>
            <p:ph sz="half" idx="2"/>
          </p:nvPr>
        </p:nvSpPr>
        <p:spPr>
          <a:xfrm>
            <a:off x="4640345" y="857648"/>
            <a:ext cx="3028950" cy="3394472"/>
          </a:xfrm>
        </p:spPr>
        <p:txBody>
          <a:bodyPr>
            <a:normAutofit fontScale="62500" lnSpcReduction="20000"/>
          </a:bodyPr>
          <a:lstStyle/>
          <a:p>
            <a:r>
              <a:rPr lang="en-US" b="1" dirty="0" smtClean="0">
                <a:solidFill>
                  <a:schemeClr val="tx2"/>
                </a:solidFill>
              </a:rPr>
              <a:t>Life satisfaction</a:t>
            </a:r>
            <a:endParaRPr lang="en-US" b="1" dirty="0">
              <a:solidFill>
                <a:schemeClr val="tx2"/>
              </a:solidFill>
            </a:endParaRPr>
          </a:p>
          <a:p>
            <a:pPr lvl="1"/>
            <a:r>
              <a:rPr lang="en-US" dirty="0">
                <a:solidFill>
                  <a:schemeClr val="tx2"/>
                </a:solidFill>
              </a:rPr>
              <a:t>Cultivating happiness	</a:t>
            </a:r>
          </a:p>
          <a:p>
            <a:pPr lvl="1"/>
            <a:r>
              <a:rPr lang="en-US" dirty="0">
                <a:solidFill>
                  <a:schemeClr val="tx2"/>
                </a:solidFill>
              </a:rPr>
              <a:t>Resilience 101</a:t>
            </a:r>
          </a:p>
          <a:p>
            <a:pPr lvl="1"/>
            <a:r>
              <a:rPr lang="en-US" dirty="0">
                <a:solidFill>
                  <a:schemeClr val="tx2"/>
                </a:solidFill>
              </a:rPr>
              <a:t>Helping a struggling peer</a:t>
            </a:r>
          </a:p>
          <a:p>
            <a:r>
              <a:rPr lang="en-US" b="1" dirty="0">
                <a:solidFill>
                  <a:schemeClr val="tx2"/>
                </a:solidFill>
              </a:rPr>
              <a:t>Student </a:t>
            </a:r>
            <a:r>
              <a:rPr lang="en-US" b="1" dirty="0" smtClean="0">
                <a:solidFill>
                  <a:schemeClr val="tx2"/>
                </a:solidFill>
              </a:rPr>
              <a:t>success </a:t>
            </a:r>
            <a:r>
              <a:rPr lang="en-US" b="1" dirty="0">
                <a:solidFill>
                  <a:schemeClr val="tx2"/>
                </a:solidFill>
              </a:rPr>
              <a:t>and </a:t>
            </a:r>
            <a:r>
              <a:rPr lang="en-US" b="1" dirty="0" smtClean="0">
                <a:solidFill>
                  <a:schemeClr val="tx2"/>
                </a:solidFill>
              </a:rPr>
              <a:t>engaging college</a:t>
            </a:r>
            <a:endParaRPr lang="en-US" b="1" dirty="0">
              <a:solidFill>
                <a:schemeClr val="tx2"/>
              </a:solidFill>
            </a:endParaRPr>
          </a:p>
          <a:p>
            <a:endParaRPr lang="en-US" dirty="0"/>
          </a:p>
        </p:txBody>
      </p:sp>
      <p:pic>
        <p:nvPicPr>
          <p:cNvPr id="5" name="Picture 4"/>
          <p:cNvPicPr>
            <a:picLocks noChangeAspect="1"/>
          </p:cNvPicPr>
          <p:nvPr/>
        </p:nvPicPr>
        <p:blipFill>
          <a:blip r:embed="rId3"/>
          <a:stretch>
            <a:fillRect/>
          </a:stretch>
        </p:blipFill>
        <p:spPr>
          <a:xfrm>
            <a:off x="1143000" y="120650"/>
            <a:ext cx="6858000" cy="508001"/>
          </a:xfrm>
          <a:prstGeom prst="rect">
            <a:avLst/>
          </a:prstGeom>
        </p:spPr>
      </p:pic>
      <p:sp>
        <p:nvSpPr>
          <p:cNvPr id="2" name="AutoShape 2" descr="Image result for group workshop"/>
          <p:cNvSpPr>
            <a:spLocks noChangeAspect="1" noChangeArrowheads="1"/>
          </p:cNvSpPr>
          <p:nvPr/>
        </p:nvSpPr>
        <p:spPr bwMode="auto">
          <a:xfrm>
            <a:off x="1259681" y="-108348"/>
            <a:ext cx="2169319" cy="2169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4" name="Picture 3"/>
          <p:cNvPicPr>
            <a:picLocks noChangeAspect="1"/>
          </p:cNvPicPr>
          <p:nvPr/>
        </p:nvPicPr>
        <p:blipFill>
          <a:blip r:embed="rId4"/>
          <a:stretch>
            <a:fillRect/>
          </a:stretch>
        </p:blipFill>
        <p:spPr>
          <a:xfrm>
            <a:off x="4772025" y="2553115"/>
            <a:ext cx="2897270" cy="1928001"/>
          </a:xfrm>
          <a:prstGeom prst="rect">
            <a:avLst/>
          </a:prstGeom>
        </p:spPr>
      </p:pic>
    </p:spTree>
    <p:extLst>
      <p:ext uri="{BB962C8B-B14F-4D97-AF65-F5344CB8AC3E}">
        <p14:creationId xmlns:p14="http://schemas.microsoft.com/office/powerpoint/2010/main" val="11083965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5900" y="971550"/>
            <a:ext cx="6172200" cy="3371850"/>
          </a:xfrm>
        </p:spPr>
        <p:txBody>
          <a:bodyPr>
            <a:normAutofit fontScale="70000" lnSpcReduction="20000"/>
          </a:bodyPr>
          <a:lstStyle/>
          <a:p>
            <a:r>
              <a:rPr lang="en-US" b="1" dirty="0">
                <a:solidFill>
                  <a:schemeClr val="tx2"/>
                </a:solidFill>
              </a:rPr>
              <a:t>Counseling Center Assessment of Psychological </a:t>
            </a:r>
            <a:r>
              <a:rPr lang="en-US" b="1" dirty="0" smtClean="0">
                <a:solidFill>
                  <a:schemeClr val="tx2"/>
                </a:solidFill>
              </a:rPr>
              <a:t>Symptoms </a:t>
            </a:r>
            <a:r>
              <a:rPr lang="en-US" b="1" dirty="0">
                <a:solidFill>
                  <a:schemeClr val="tx2"/>
                </a:solidFill>
              </a:rPr>
              <a:t>(CCAPS</a:t>
            </a:r>
            <a:r>
              <a:rPr lang="en-US" b="1" dirty="0" smtClean="0">
                <a:solidFill>
                  <a:schemeClr val="tx2"/>
                </a:solidFill>
              </a:rPr>
              <a:t>):</a:t>
            </a:r>
          </a:p>
          <a:p>
            <a:pPr lvl="1"/>
            <a:r>
              <a:rPr lang="en-US" dirty="0" smtClean="0">
                <a:solidFill>
                  <a:schemeClr val="tx2"/>
                </a:solidFill>
              </a:rPr>
              <a:t>Depression</a:t>
            </a:r>
          </a:p>
          <a:p>
            <a:pPr lvl="1"/>
            <a:r>
              <a:rPr lang="en-US" dirty="0" smtClean="0">
                <a:solidFill>
                  <a:schemeClr val="tx2"/>
                </a:solidFill>
              </a:rPr>
              <a:t>Generalized anxiety</a:t>
            </a:r>
          </a:p>
          <a:p>
            <a:pPr lvl="1"/>
            <a:r>
              <a:rPr lang="en-US" dirty="0" smtClean="0">
                <a:solidFill>
                  <a:schemeClr val="tx2"/>
                </a:solidFill>
              </a:rPr>
              <a:t>Social anxiety</a:t>
            </a:r>
          </a:p>
          <a:p>
            <a:pPr lvl="1"/>
            <a:r>
              <a:rPr lang="en-US" dirty="0" smtClean="0">
                <a:solidFill>
                  <a:schemeClr val="tx2"/>
                </a:solidFill>
              </a:rPr>
              <a:t>Academic distress</a:t>
            </a:r>
          </a:p>
          <a:p>
            <a:pPr lvl="1"/>
            <a:r>
              <a:rPr lang="en-US" dirty="0" smtClean="0">
                <a:solidFill>
                  <a:schemeClr val="tx2"/>
                </a:solidFill>
              </a:rPr>
              <a:t>Eating Concerns</a:t>
            </a:r>
          </a:p>
          <a:p>
            <a:pPr lvl="1"/>
            <a:r>
              <a:rPr lang="en-US" dirty="0" smtClean="0">
                <a:solidFill>
                  <a:schemeClr val="tx2"/>
                </a:solidFill>
              </a:rPr>
              <a:t>Frustration</a:t>
            </a:r>
          </a:p>
          <a:p>
            <a:pPr lvl="1"/>
            <a:r>
              <a:rPr lang="en-US" dirty="0" smtClean="0">
                <a:solidFill>
                  <a:schemeClr val="tx2"/>
                </a:solidFill>
              </a:rPr>
              <a:t>Family Distress</a:t>
            </a:r>
          </a:p>
          <a:p>
            <a:pPr lvl="1"/>
            <a:r>
              <a:rPr lang="en-US" dirty="0" smtClean="0">
                <a:solidFill>
                  <a:schemeClr val="tx2"/>
                </a:solidFill>
              </a:rPr>
              <a:t>Alcohol Use</a:t>
            </a:r>
          </a:p>
          <a:p>
            <a:pPr lvl="1"/>
            <a:r>
              <a:rPr lang="en-US" dirty="0" smtClean="0">
                <a:solidFill>
                  <a:schemeClr val="tx2"/>
                </a:solidFill>
              </a:rPr>
              <a:t>Suicidal/homicidal ideation</a:t>
            </a:r>
            <a:endParaRPr lang="en-US" dirty="0">
              <a:solidFill>
                <a:schemeClr val="tx2"/>
              </a:solidFill>
            </a:endParaRPr>
          </a:p>
        </p:txBody>
      </p:sp>
      <p:pic>
        <p:nvPicPr>
          <p:cNvPr id="2" name="Picture 1">
            <a:hlinkClick r:id="rId2"/>
          </p:cNvPr>
          <p:cNvPicPr>
            <a:picLocks noChangeAspect="1"/>
          </p:cNvPicPr>
          <p:nvPr/>
        </p:nvPicPr>
        <p:blipFill>
          <a:blip r:embed="rId3"/>
          <a:stretch>
            <a:fillRect/>
          </a:stretch>
        </p:blipFill>
        <p:spPr>
          <a:xfrm>
            <a:off x="4572000" y="1610213"/>
            <a:ext cx="3612332" cy="1828800"/>
          </a:xfrm>
          <a:prstGeom prst="rect">
            <a:avLst/>
          </a:prstGeom>
        </p:spPr>
      </p:pic>
      <p:pic>
        <p:nvPicPr>
          <p:cNvPr id="6" name="Picture 5"/>
          <p:cNvPicPr>
            <a:picLocks noChangeAspect="1"/>
          </p:cNvPicPr>
          <p:nvPr/>
        </p:nvPicPr>
        <p:blipFill>
          <a:blip r:embed="rId4"/>
          <a:stretch>
            <a:fillRect/>
          </a:stretch>
        </p:blipFill>
        <p:spPr>
          <a:xfrm>
            <a:off x="1308250" y="171450"/>
            <a:ext cx="6604620" cy="541918"/>
          </a:xfrm>
          <a:prstGeom prst="rect">
            <a:avLst/>
          </a:prstGeom>
        </p:spPr>
      </p:pic>
    </p:spTree>
    <p:extLst>
      <p:ext uri="{BB962C8B-B14F-4D97-AF65-F5344CB8AC3E}">
        <p14:creationId xmlns:p14="http://schemas.microsoft.com/office/powerpoint/2010/main" val="5173064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3000" y="114301"/>
            <a:ext cx="6854680" cy="612590"/>
          </a:xfrm>
          <a:prstGeom prst="rect">
            <a:avLst/>
          </a:prstGeom>
        </p:spPr>
      </p:pic>
      <p:pic>
        <p:nvPicPr>
          <p:cNvPr id="5" name="Picture 4" descr="TAO Connect">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351016" y="1106395"/>
            <a:ext cx="2438645" cy="1028700"/>
          </a:xfrm>
          <a:prstGeom prst="rect">
            <a:avLst/>
          </a:prstGeom>
          <a:noFill/>
          <a:ln>
            <a:noFill/>
          </a:ln>
        </p:spPr>
      </p:pic>
      <p:pic>
        <p:nvPicPr>
          <p:cNvPr id="1026" name="Picture 2" descr="https://www.taoconnect.org/wp-content/uploads/2018/05/PathToBalanc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2162" y="2514600"/>
            <a:ext cx="3516355" cy="1993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0252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0928" y="1257300"/>
            <a:ext cx="5715000" cy="2914650"/>
          </a:xfrm>
        </p:spPr>
        <p:txBody>
          <a:bodyPr>
            <a:normAutofit fontScale="55000" lnSpcReduction="20000"/>
          </a:bodyPr>
          <a:lstStyle/>
          <a:p>
            <a:r>
              <a:rPr lang="en-US" b="1" dirty="0" smtClean="0">
                <a:solidFill>
                  <a:schemeClr val="tx2"/>
                </a:solidFill>
              </a:rPr>
              <a:t>Our Group Counseling Mission:</a:t>
            </a:r>
          </a:p>
          <a:p>
            <a:pPr lvl="1"/>
            <a:r>
              <a:rPr lang="en-US" dirty="0" smtClean="0">
                <a:solidFill>
                  <a:schemeClr val="tx2"/>
                </a:solidFill>
              </a:rPr>
              <a:t>We </a:t>
            </a:r>
            <a:r>
              <a:rPr lang="en-US" dirty="0">
                <a:solidFill>
                  <a:schemeClr val="tx2"/>
                </a:solidFill>
              </a:rPr>
              <a:t>strongly recommend group counseling as a treatment intervention, because we believe in the power of immediate peer feedback in a safe, therapeutic environment, moderated by trained therapists</a:t>
            </a:r>
            <a:r>
              <a:rPr lang="en-US" dirty="0" smtClean="0">
                <a:solidFill>
                  <a:schemeClr val="tx2"/>
                </a:solidFill>
              </a:rPr>
              <a:t>.</a:t>
            </a:r>
          </a:p>
          <a:p>
            <a:r>
              <a:rPr lang="en-US" b="1" dirty="0" smtClean="0">
                <a:solidFill>
                  <a:schemeClr val="tx2"/>
                </a:solidFill>
              </a:rPr>
              <a:t>Purpose of Group Counseling:</a:t>
            </a:r>
          </a:p>
          <a:p>
            <a:pPr lvl="1"/>
            <a:r>
              <a:rPr lang="en-US" dirty="0" smtClean="0">
                <a:solidFill>
                  <a:schemeClr val="tx2"/>
                </a:solidFill>
              </a:rPr>
              <a:t>The </a:t>
            </a:r>
            <a:r>
              <a:rPr lang="en-US" dirty="0">
                <a:solidFill>
                  <a:schemeClr val="tx2"/>
                </a:solidFill>
              </a:rPr>
              <a:t>group process is a particularly rewarding therapeutic experience, as the process shows you are not alone and that you can give and receive meaningful support to others</a:t>
            </a:r>
            <a:r>
              <a:rPr lang="en-US" dirty="0" smtClean="0">
                <a:solidFill>
                  <a:schemeClr val="tx2"/>
                </a:solidFill>
              </a:rPr>
              <a:t>.</a:t>
            </a:r>
          </a:p>
          <a:p>
            <a:r>
              <a:rPr lang="en-US" b="1" dirty="0" smtClean="0">
                <a:solidFill>
                  <a:schemeClr val="tx2"/>
                </a:solidFill>
              </a:rPr>
              <a:t>Typical </a:t>
            </a:r>
            <a:r>
              <a:rPr lang="en-US" b="1" dirty="0">
                <a:solidFill>
                  <a:schemeClr val="tx2"/>
                </a:solidFill>
              </a:rPr>
              <a:t>course of treatment: </a:t>
            </a:r>
            <a:endParaRPr lang="en-US" b="1" dirty="0" smtClean="0">
              <a:solidFill>
                <a:schemeClr val="tx2"/>
              </a:solidFill>
            </a:endParaRPr>
          </a:p>
          <a:p>
            <a:pPr lvl="1"/>
            <a:r>
              <a:rPr lang="en-US" dirty="0">
                <a:solidFill>
                  <a:schemeClr val="tx2"/>
                </a:solidFill>
              </a:rPr>
              <a:t>7</a:t>
            </a:r>
            <a:r>
              <a:rPr lang="en-US" dirty="0" smtClean="0">
                <a:solidFill>
                  <a:schemeClr val="tx2"/>
                </a:solidFill>
              </a:rPr>
              <a:t> </a:t>
            </a:r>
            <a:r>
              <a:rPr lang="en-US" dirty="0">
                <a:solidFill>
                  <a:schemeClr val="tx2"/>
                </a:solidFill>
              </a:rPr>
              <a:t>Sessions (with a total of </a:t>
            </a:r>
            <a:r>
              <a:rPr lang="en-US" dirty="0" smtClean="0">
                <a:solidFill>
                  <a:schemeClr val="tx2"/>
                </a:solidFill>
              </a:rPr>
              <a:t>14 </a:t>
            </a:r>
            <a:r>
              <a:rPr lang="en-US" dirty="0">
                <a:solidFill>
                  <a:schemeClr val="tx2"/>
                </a:solidFill>
              </a:rPr>
              <a:t>sessions a semester</a:t>
            </a:r>
            <a:r>
              <a:rPr lang="en-US" dirty="0" smtClean="0">
                <a:solidFill>
                  <a:schemeClr val="tx2"/>
                </a:solidFill>
              </a:rPr>
              <a:t>)</a:t>
            </a:r>
          </a:p>
          <a:p>
            <a:endParaRPr lang="en-US" dirty="0"/>
          </a:p>
        </p:txBody>
      </p:sp>
      <p:pic>
        <p:nvPicPr>
          <p:cNvPr id="5" name="Picture 4"/>
          <p:cNvPicPr>
            <a:picLocks noChangeAspect="1"/>
          </p:cNvPicPr>
          <p:nvPr/>
        </p:nvPicPr>
        <p:blipFill>
          <a:blip r:embed="rId3"/>
          <a:stretch>
            <a:fillRect/>
          </a:stretch>
        </p:blipFill>
        <p:spPr>
          <a:xfrm>
            <a:off x="1135857" y="114300"/>
            <a:ext cx="6865144" cy="679485"/>
          </a:xfrm>
          <a:prstGeom prst="rect">
            <a:avLst/>
          </a:prstGeom>
        </p:spPr>
      </p:pic>
    </p:spTree>
    <p:extLst>
      <p:ext uri="{BB962C8B-B14F-4D97-AF65-F5344CB8AC3E}">
        <p14:creationId xmlns:p14="http://schemas.microsoft.com/office/powerpoint/2010/main" val="32827622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 2020 Guiding Principles</a:t>
            </a:r>
            <a:endParaRPr lang="en-US" dirty="0"/>
          </a:p>
        </p:txBody>
      </p:sp>
      <p:sp>
        <p:nvSpPr>
          <p:cNvPr id="3" name="Content Placeholder 2"/>
          <p:cNvSpPr>
            <a:spLocks noGrp="1"/>
          </p:cNvSpPr>
          <p:nvPr>
            <p:ph idx="1"/>
          </p:nvPr>
        </p:nvSpPr>
        <p:spPr>
          <a:xfrm>
            <a:off x="457200" y="994411"/>
            <a:ext cx="8229600" cy="3394472"/>
          </a:xfrm>
        </p:spPr>
        <p:txBody>
          <a:bodyPr>
            <a:normAutofit fontScale="47500" lnSpcReduction="20000"/>
          </a:bodyPr>
          <a:lstStyle/>
          <a:p>
            <a:r>
              <a:rPr lang="en-US" dirty="0"/>
              <a:t>Our top priority is safety of our students and employees, as guided by the CDC, state and local guidelines.</a:t>
            </a:r>
          </a:p>
          <a:p>
            <a:endParaRPr lang="en-US" dirty="0"/>
          </a:p>
          <a:p>
            <a:r>
              <a:rPr lang="en-US" dirty="0" smtClean="0"/>
              <a:t>It </a:t>
            </a:r>
            <a:r>
              <a:rPr lang="en-US" dirty="0"/>
              <a:t>is our goal and expectation to offer live classes in the fall because we believe live classes and the residential experience are what is best for </a:t>
            </a:r>
            <a:r>
              <a:rPr lang="en-US" dirty="0" err="1"/>
              <a:t>Augustana</a:t>
            </a:r>
            <a:r>
              <a:rPr lang="en-US" dirty="0"/>
              <a:t> students.</a:t>
            </a:r>
          </a:p>
          <a:p>
            <a:endParaRPr lang="en-US" dirty="0" smtClean="0"/>
          </a:p>
          <a:p>
            <a:r>
              <a:rPr lang="en-US" dirty="0" err="1" smtClean="0"/>
              <a:t>Augustana</a:t>
            </a:r>
            <a:r>
              <a:rPr lang="en-US" dirty="0" smtClean="0"/>
              <a:t> </a:t>
            </a:r>
            <a:r>
              <a:rPr lang="en-US" dirty="0"/>
              <a:t>will absorb additional costs associated with reopening under CDC standards and will seek to raise additional funds to enhance financial aid for families hit hardest by the crisis.</a:t>
            </a:r>
          </a:p>
          <a:p>
            <a:endParaRPr lang="en-US" dirty="0" smtClean="0"/>
          </a:p>
          <a:p>
            <a:r>
              <a:rPr lang="en-US" dirty="0" err="1" smtClean="0"/>
              <a:t>Augustana</a:t>
            </a:r>
            <a:r>
              <a:rPr lang="en-US" dirty="0" smtClean="0"/>
              <a:t> </a:t>
            </a:r>
            <a:r>
              <a:rPr lang="en-US" dirty="0"/>
              <a:t>will develop high-quality alternatives in the event that we are not able to open on August 31 to live classes, including such possibilities as a delayed starting date.</a:t>
            </a:r>
          </a:p>
          <a:p>
            <a:endParaRPr lang="en-US" dirty="0" smtClean="0"/>
          </a:p>
          <a:p>
            <a:r>
              <a:rPr lang="en-US" dirty="0" err="1" smtClean="0"/>
              <a:t>Augustana</a:t>
            </a:r>
            <a:r>
              <a:rPr lang="en-US" dirty="0" smtClean="0"/>
              <a:t> </a:t>
            </a:r>
            <a:r>
              <a:rPr lang="en-US" dirty="0"/>
              <a:t>will make a decision about live classes when as many facts as possible are known, but soon enough to give appropriate notice. We will not rush to a premature conclusion the way we are starting to see some colleges do</a:t>
            </a:r>
            <a:r>
              <a:rPr lang="en-US" dirty="0" smtClean="0"/>
              <a:t>.</a:t>
            </a:r>
            <a:r>
              <a:rPr lang="en-US" dirty="0"/>
              <a:t> </a:t>
            </a:r>
          </a:p>
          <a:p>
            <a:endParaRPr lang="en-US" dirty="0"/>
          </a:p>
        </p:txBody>
      </p:sp>
    </p:spTree>
    <p:extLst>
      <p:ext uri="{BB962C8B-B14F-4D97-AF65-F5344CB8AC3E}">
        <p14:creationId xmlns:p14="http://schemas.microsoft.com/office/powerpoint/2010/main" val="4438886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5900" y="815243"/>
            <a:ext cx="5715000" cy="3714750"/>
          </a:xfrm>
        </p:spPr>
        <p:txBody>
          <a:bodyPr>
            <a:normAutofit fontScale="55000" lnSpcReduction="20000"/>
          </a:bodyPr>
          <a:lstStyle/>
          <a:p>
            <a:r>
              <a:rPr lang="en-US" b="1" dirty="0">
                <a:solidFill>
                  <a:schemeClr val="tx2"/>
                </a:solidFill>
              </a:rPr>
              <a:t>Short-Term Individual </a:t>
            </a:r>
            <a:r>
              <a:rPr lang="en-US" b="1" dirty="0" smtClean="0">
                <a:solidFill>
                  <a:schemeClr val="tx2"/>
                </a:solidFill>
              </a:rPr>
              <a:t>Counseling</a:t>
            </a:r>
            <a:r>
              <a:rPr lang="en-US" dirty="0">
                <a:solidFill>
                  <a:schemeClr val="tx2"/>
                </a:solidFill>
              </a:rPr>
              <a:t> </a:t>
            </a:r>
            <a:r>
              <a:rPr lang="en-US" dirty="0" smtClean="0">
                <a:solidFill>
                  <a:schemeClr val="tx2"/>
                </a:solidFill>
              </a:rPr>
              <a:t>provides </a:t>
            </a:r>
            <a:r>
              <a:rPr lang="en-US" dirty="0">
                <a:solidFill>
                  <a:schemeClr val="tx2"/>
                </a:solidFill>
              </a:rPr>
              <a:t>solutions and brief </a:t>
            </a:r>
            <a:r>
              <a:rPr lang="en-US" dirty="0" smtClean="0">
                <a:solidFill>
                  <a:schemeClr val="tx2"/>
                </a:solidFill>
              </a:rPr>
              <a:t>interventions for students adjusting to life’s stressors:</a:t>
            </a:r>
          </a:p>
          <a:p>
            <a:pPr lvl="1"/>
            <a:r>
              <a:rPr lang="en-US" dirty="0" smtClean="0">
                <a:solidFill>
                  <a:schemeClr val="tx2"/>
                </a:solidFill>
              </a:rPr>
              <a:t>Relational difficulties</a:t>
            </a:r>
          </a:p>
          <a:p>
            <a:pPr lvl="1"/>
            <a:r>
              <a:rPr lang="en-US" dirty="0" smtClean="0">
                <a:solidFill>
                  <a:schemeClr val="tx2"/>
                </a:solidFill>
              </a:rPr>
              <a:t>Stressors of college or independent living</a:t>
            </a:r>
          </a:p>
          <a:p>
            <a:pPr lvl="1"/>
            <a:r>
              <a:rPr lang="en-US" dirty="0" smtClean="0">
                <a:solidFill>
                  <a:schemeClr val="tx2"/>
                </a:solidFill>
              </a:rPr>
              <a:t>Lapses in mental health management</a:t>
            </a:r>
          </a:p>
          <a:p>
            <a:pPr lvl="1"/>
            <a:r>
              <a:rPr lang="en-US" dirty="0" smtClean="0">
                <a:solidFill>
                  <a:schemeClr val="tx2"/>
                </a:solidFill>
              </a:rPr>
              <a:t>Moderate/severe mental health symptoms</a:t>
            </a:r>
          </a:p>
          <a:p>
            <a:pPr lvl="1"/>
            <a:r>
              <a:rPr lang="en-US" i="1" dirty="0" smtClean="0">
                <a:solidFill>
                  <a:schemeClr val="tx2"/>
                </a:solidFill>
              </a:rPr>
              <a:t>Typical </a:t>
            </a:r>
            <a:r>
              <a:rPr lang="en-US" i="1" dirty="0">
                <a:solidFill>
                  <a:schemeClr val="tx2"/>
                </a:solidFill>
              </a:rPr>
              <a:t>course of </a:t>
            </a:r>
            <a:r>
              <a:rPr lang="en-US" i="1" dirty="0" smtClean="0">
                <a:solidFill>
                  <a:schemeClr val="tx2"/>
                </a:solidFill>
              </a:rPr>
              <a:t>treatment</a:t>
            </a:r>
            <a:r>
              <a:rPr lang="en-US" dirty="0" smtClean="0">
                <a:solidFill>
                  <a:schemeClr val="tx2"/>
                </a:solidFill>
              </a:rPr>
              <a:t>: </a:t>
            </a:r>
            <a:r>
              <a:rPr lang="en-US" b="1" dirty="0">
                <a:solidFill>
                  <a:schemeClr val="tx2"/>
                </a:solidFill>
              </a:rPr>
              <a:t>1</a:t>
            </a:r>
            <a:r>
              <a:rPr lang="en-US" b="1" dirty="0" smtClean="0">
                <a:solidFill>
                  <a:schemeClr val="tx2"/>
                </a:solidFill>
              </a:rPr>
              <a:t>-6 sessions</a:t>
            </a:r>
            <a:endParaRPr lang="en-US" b="1" dirty="0">
              <a:solidFill>
                <a:schemeClr val="tx2"/>
              </a:solidFill>
            </a:endParaRPr>
          </a:p>
          <a:p>
            <a:r>
              <a:rPr lang="en-US" b="1" dirty="0" smtClean="0">
                <a:solidFill>
                  <a:schemeClr val="tx2"/>
                </a:solidFill>
              </a:rPr>
              <a:t>Crisis Counseling</a:t>
            </a:r>
            <a:endParaRPr lang="en-US" dirty="0" smtClean="0">
              <a:solidFill>
                <a:schemeClr val="tx2"/>
              </a:solidFill>
            </a:endParaRPr>
          </a:p>
          <a:p>
            <a:pPr lvl="1"/>
            <a:r>
              <a:rPr lang="en-US" dirty="0" smtClean="0">
                <a:solidFill>
                  <a:schemeClr val="tx2"/>
                </a:solidFill>
              </a:rPr>
              <a:t>Emergency </a:t>
            </a:r>
            <a:r>
              <a:rPr lang="en-US" dirty="0">
                <a:solidFill>
                  <a:schemeClr val="tx2"/>
                </a:solidFill>
              </a:rPr>
              <a:t>sessions are available on a first-come, first-serve basis during the hours of 11:00-12:00 pm or 3:00-4:00 pm</a:t>
            </a:r>
            <a:r>
              <a:rPr lang="en-US" dirty="0" smtClean="0">
                <a:solidFill>
                  <a:schemeClr val="tx2"/>
                </a:solidFill>
              </a:rPr>
              <a:t>.</a:t>
            </a:r>
          </a:p>
          <a:p>
            <a:pPr lvl="1"/>
            <a:r>
              <a:rPr lang="en-US" dirty="0" smtClean="0">
                <a:solidFill>
                  <a:schemeClr val="tx2"/>
                </a:solidFill>
              </a:rPr>
              <a:t>No prior appointment necessary</a:t>
            </a:r>
          </a:p>
          <a:p>
            <a:r>
              <a:rPr lang="en-US" b="1" dirty="0" smtClean="0">
                <a:solidFill>
                  <a:schemeClr val="tx2"/>
                </a:solidFill>
              </a:rPr>
              <a:t>Walk-in Sessions</a:t>
            </a:r>
          </a:p>
          <a:p>
            <a:pPr lvl="1"/>
            <a:r>
              <a:rPr lang="en-US" dirty="0" smtClean="0">
                <a:solidFill>
                  <a:schemeClr val="tx2"/>
                </a:solidFill>
              </a:rPr>
              <a:t>During week 7 and week 15 (final exams)</a:t>
            </a:r>
          </a:p>
          <a:p>
            <a:pPr lvl="1"/>
            <a:r>
              <a:rPr lang="en-US" dirty="0" smtClean="0">
                <a:solidFill>
                  <a:schemeClr val="tx2"/>
                </a:solidFill>
              </a:rPr>
              <a:t>No prior appointment necessary</a:t>
            </a:r>
            <a:endParaRPr lang="en-US" dirty="0">
              <a:solidFill>
                <a:schemeClr val="tx2"/>
              </a:solidFill>
            </a:endParaRPr>
          </a:p>
        </p:txBody>
      </p:sp>
      <p:pic>
        <p:nvPicPr>
          <p:cNvPr id="2" name="Picture 1"/>
          <p:cNvPicPr>
            <a:picLocks noChangeAspect="1"/>
          </p:cNvPicPr>
          <p:nvPr/>
        </p:nvPicPr>
        <p:blipFill>
          <a:blip r:embed="rId2"/>
          <a:stretch>
            <a:fillRect/>
          </a:stretch>
        </p:blipFill>
        <p:spPr>
          <a:xfrm>
            <a:off x="1943100" y="114300"/>
            <a:ext cx="4800600" cy="534663"/>
          </a:xfrm>
          <a:prstGeom prst="rect">
            <a:avLst/>
          </a:prstGeom>
        </p:spPr>
      </p:pic>
    </p:spTree>
    <p:extLst>
      <p:ext uri="{BB962C8B-B14F-4D97-AF65-F5344CB8AC3E}">
        <p14:creationId xmlns:p14="http://schemas.microsoft.com/office/powerpoint/2010/main" val="11865136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5900" y="914400"/>
            <a:ext cx="6712438" cy="3673231"/>
          </a:xfrm>
        </p:spPr>
        <p:txBody>
          <a:bodyPr>
            <a:normAutofit fontScale="77500" lnSpcReduction="20000"/>
          </a:bodyPr>
          <a:lstStyle/>
          <a:p>
            <a:r>
              <a:rPr lang="en-US" b="1" dirty="0">
                <a:solidFill>
                  <a:schemeClr val="tx2"/>
                </a:solidFill>
              </a:rPr>
              <a:t>Community Therapist </a:t>
            </a:r>
            <a:r>
              <a:rPr lang="en-US" b="1" dirty="0" smtClean="0">
                <a:solidFill>
                  <a:schemeClr val="tx2"/>
                </a:solidFill>
              </a:rPr>
              <a:t>Referral (Shrink Space)</a:t>
            </a:r>
            <a:endParaRPr lang="en-US" dirty="0">
              <a:solidFill>
                <a:schemeClr val="tx2"/>
              </a:solidFill>
            </a:endParaRPr>
          </a:p>
          <a:p>
            <a:pPr marL="342900" lvl="1" indent="0">
              <a:buNone/>
            </a:pPr>
            <a:endParaRPr lang="en-US" dirty="0">
              <a:solidFill>
                <a:schemeClr val="tx2"/>
              </a:solidFill>
            </a:endParaRPr>
          </a:p>
          <a:p>
            <a:pPr lvl="1"/>
            <a:endParaRPr lang="en-US" dirty="0" smtClean="0">
              <a:solidFill>
                <a:schemeClr val="tx2"/>
              </a:solidFill>
            </a:endParaRPr>
          </a:p>
          <a:p>
            <a:pPr lvl="1"/>
            <a:endParaRPr lang="en-US" dirty="0" smtClean="0">
              <a:solidFill>
                <a:schemeClr val="tx2"/>
              </a:solidFill>
            </a:endParaRPr>
          </a:p>
          <a:p>
            <a:pPr lvl="1"/>
            <a:endParaRPr lang="en-US" dirty="0" smtClean="0">
              <a:solidFill>
                <a:schemeClr val="tx2"/>
              </a:solidFill>
            </a:endParaRPr>
          </a:p>
          <a:p>
            <a:r>
              <a:rPr lang="en-US" b="1" dirty="0" smtClean="0">
                <a:solidFill>
                  <a:schemeClr val="tx2"/>
                </a:solidFill>
              </a:rPr>
              <a:t>Case Management Services</a:t>
            </a:r>
          </a:p>
          <a:p>
            <a:pPr lvl="1"/>
            <a:r>
              <a:rPr lang="en-US" dirty="0" smtClean="0">
                <a:solidFill>
                  <a:schemeClr val="tx2"/>
                </a:solidFill>
              </a:rPr>
              <a:t>Psychological evaluations </a:t>
            </a:r>
          </a:p>
          <a:p>
            <a:pPr lvl="1"/>
            <a:r>
              <a:rPr lang="en-US" dirty="0">
                <a:solidFill>
                  <a:schemeClr val="tx2"/>
                </a:solidFill>
              </a:rPr>
              <a:t>A</a:t>
            </a:r>
            <a:r>
              <a:rPr lang="en-US" dirty="0" smtClean="0">
                <a:solidFill>
                  <a:schemeClr val="tx2"/>
                </a:solidFill>
              </a:rPr>
              <a:t>cademic accommodations </a:t>
            </a:r>
          </a:p>
          <a:p>
            <a:pPr lvl="1"/>
            <a:r>
              <a:rPr lang="en-US" dirty="0" smtClean="0">
                <a:solidFill>
                  <a:schemeClr val="tx2"/>
                </a:solidFill>
              </a:rPr>
              <a:t>Emotional support services</a:t>
            </a:r>
          </a:p>
          <a:p>
            <a:pPr lvl="1"/>
            <a:r>
              <a:rPr lang="en-US" dirty="0" smtClean="0">
                <a:solidFill>
                  <a:schemeClr val="tx2"/>
                </a:solidFill>
              </a:rPr>
              <a:t>Specialized treatment</a:t>
            </a:r>
          </a:p>
          <a:p>
            <a:endParaRPr lang="en-US" dirty="0">
              <a:solidFill>
                <a:schemeClr val="tx2"/>
              </a:solidFill>
            </a:endParaRPr>
          </a:p>
        </p:txBody>
      </p:sp>
      <p:pic>
        <p:nvPicPr>
          <p:cNvPr id="5" name="Picture 4"/>
          <p:cNvPicPr>
            <a:picLocks noChangeAspect="1"/>
          </p:cNvPicPr>
          <p:nvPr/>
        </p:nvPicPr>
        <p:blipFill>
          <a:blip r:embed="rId3"/>
          <a:stretch>
            <a:fillRect/>
          </a:stretch>
        </p:blipFill>
        <p:spPr>
          <a:xfrm>
            <a:off x="1571625" y="57150"/>
            <a:ext cx="5543550" cy="729416"/>
          </a:xfrm>
          <a:prstGeom prst="rect">
            <a:avLst/>
          </a:prstGeom>
        </p:spPr>
      </p:pic>
      <p:pic>
        <p:nvPicPr>
          <p:cNvPr id="2" name="Picture 1">
            <a:hlinkClick r:id="rId4"/>
          </p:cNvPr>
          <p:cNvPicPr>
            <a:picLocks noChangeAspect="1"/>
          </p:cNvPicPr>
          <p:nvPr/>
        </p:nvPicPr>
        <p:blipFill>
          <a:blip r:embed="rId5"/>
          <a:stretch>
            <a:fillRect/>
          </a:stretch>
        </p:blipFill>
        <p:spPr>
          <a:xfrm>
            <a:off x="6221046" y="1611683"/>
            <a:ext cx="2057400" cy="1923368"/>
          </a:xfrm>
          <a:prstGeom prst="rect">
            <a:avLst/>
          </a:prstGeom>
        </p:spPr>
      </p:pic>
      <p:pic>
        <p:nvPicPr>
          <p:cNvPr id="6" name="Picture 5">
            <a:hlinkClick r:id="rId6"/>
          </p:cNvPr>
          <p:cNvPicPr>
            <a:picLocks noChangeAspect="1"/>
          </p:cNvPicPr>
          <p:nvPr/>
        </p:nvPicPr>
        <p:blipFill>
          <a:blip r:embed="rId7"/>
          <a:stretch>
            <a:fillRect/>
          </a:stretch>
        </p:blipFill>
        <p:spPr>
          <a:xfrm>
            <a:off x="1869878" y="1257300"/>
            <a:ext cx="3061096" cy="1316067"/>
          </a:xfrm>
          <a:prstGeom prst="rect">
            <a:avLst/>
          </a:prstGeom>
        </p:spPr>
      </p:pic>
    </p:spTree>
    <p:extLst>
      <p:ext uri="{BB962C8B-B14F-4D97-AF65-F5344CB8AC3E}">
        <p14:creationId xmlns:p14="http://schemas.microsoft.com/office/powerpoint/2010/main" val="7847035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60230" y="217854"/>
            <a:ext cx="6858000" cy="4139355"/>
          </a:xfrm>
          <a:prstGeom prst="rect">
            <a:avLst/>
          </a:prstGeom>
        </p:spPr>
      </p:pic>
    </p:spTree>
    <p:extLst>
      <p:ext uri="{BB962C8B-B14F-4D97-AF65-F5344CB8AC3E}">
        <p14:creationId xmlns:p14="http://schemas.microsoft.com/office/powerpoint/2010/main" val="9937281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An Important Ratio</a:t>
            </a:r>
            <a:endParaRPr lang="en-US" dirty="0">
              <a:solidFill>
                <a:schemeClr val="tx2"/>
              </a:solidFill>
            </a:endParaRPr>
          </a:p>
        </p:txBody>
      </p:sp>
      <p:sp>
        <p:nvSpPr>
          <p:cNvPr id="3" name="Content Placeholder 2"/>
          <p:cNvSpPr>
            <a:spLocks noGrp="1"/>
          </p:cNvSpPr>
          <p:nvPr>
            <p:ph idx="1"/>
          </p:nvPr>
        </p:nvSpPr>
        <p:spPr>
          <a:xfrm rot="10800000" flipV="1">
            <a:off x="3086100" y="1485900"/>
            <a:ext cx="2971800" cy="1485899"/>
          </a:xfrm>
        </p:spPr>
        <p:txBody>
          <a:bodyPr>
            <a:normAutofit fontScale="77500" lnSpcReduction="20000"/>
          </a:bodyPr>
          <a:lstStyle/>
          <a:p>
            <a:pPr marL="0" indent="0" algn="ctr">
              <a:buNone/>
            </a:pPr>
            <a:endParaRPr lang="en-US" sz="6000" dirty="0"/>
          </a:p>
          <a:p>
            <a:pPr marL="0" indent="0" algn="ctr">
              <a:buNone/>
            </a:pPr>
            <a:r>
              <a:rPr lang="en-US" sz="6000" dirty="0">
                <a:solidFill>
                  <a:schemeClr val="tx2"/>
                </a:solidFill>
              </a:rPr>
              <a:t>5 to 1</a:t>
            </a:r>
          </a:p>
        </p:txBody>
      </p:sp>
    </p:spTree>
    <p:extLst>
      <p:ext uri="{BB962C8B-B14F-4D97-AF65-F5344CB8AC3E}">
        <p14:creationId xmlns:p14="http://schemas.microsoft.com/office/powerpoint/2010/main" val="38657237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0744" y="193432"/>
            <a:ext cx="5513785" cy="1458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3"/>
          <p:cNvSpPr>
            <a:spLocks noGrp="1"/>
          </p:cNvSpPr>
          <p:nvPr>
            <p:ph idx="1"/>
          </p:nvPr>
        </p:nvSpPr>
        <p:spPr>
          <a:xfrm>
            <a:off x="457200" y="1200151"/>
            <a:ext cx="8229600" cy="2234458"/>
          </a:xfrm>
          <a:prstGeom prst="rect">
            <a:avLst/>
          </a:prstGeom>
        </p:spPr>
        <p:txBody>
          <a:bodyPr>
            <a:spAutoFit/>
          </a:bodyPr>
          <a:lstStyle/>
          <a:p>
            <a:pPr marL="0" indent="0" algn="r">
              <a:buNone/>
            </a:pPr>
            <a:endParaRPr lang="en-US" sz="2400" dirty="0" smtClean="0">
              <a:solidFill>
                <a:srgbClr val="002060"/>
              </a:solidFill>
              <a:latin typeface="Bodoni MT" panose="02070603080606020203" pitchFamily="18" charset="0"/>
            </a:endParaRPr>
          </a:p>
          <a:p>
            <a:pPr marL="0" indent="0" algn="r">
              <a:buNone/>
            </a:pPr>
            <a:endParaRPr lang="en-US" sz="2400" dirty="0">
              <a:solidFill>
                <a:srgbClr val="002060"/>
              </a:solidFill>
              <a:latin typeface="Bodoni MT" panose="02070603080606020203" pitchFamily="18" charset="0"/>
            </a:endParaRPr>
          </a:p>
          <a:p>
            <a:pPr marL="0" indent="0" algn="r">
              <a:buNone/>
            </a:pPr>
            <a:r>
              <a:rPr lang="en-US" sz="2400" dirty="0" smtClean="0">
                <a:solidFill>
                  <a:srgbClr val="002060"/>
                </a:solidFill>
                <a:latin typeface="Bodoni MT" panose="02070603080606020203" pitchFamily="18" charset="0"/>
              </a:rPr>
              <a:t>Mr. Tom Phillis</a:t>
            </a:r>
            <a:endParaRPr lang="en-US" sz="2400" dirty="0">
              <a:solidFill>
                <a:srgbClr val="002060"/>
              </a:solidFill>
              <a:latin typeface="Bodoni MT" panose="02070603080606020203" pitchFamily="18" charset="0"/>
            </a:endParaRPr>
          </a:p>
          <a:p>
            <a:pPr marL="0" indent="0" algn="r">
              <a:buNone/>
            </a:pPr>
            <a:r>
              <a:rPr lang="en-US" sz="2400" dirty="0" smtClean="0">
                <a:solidFill>
                  <a:srgbClr val="002060"/>
                </a:solidFill>
                <a:latin typeface="Bodoni MT" panose="02070603080606020203" pitchFamily="18" charset="0"/>
              </a:rPr>
              <a:t>Chief of Police and Public Safety</a:t>
            </a:r>
            <a:endParaRPr lang="en-US" sz="2400" dirty="0">
              <a:solidFill>
                <a:srgbClr val="002060"/>
              </a:solidFill>
              <a:latin typeface="Bodoni MT" panose="02070603080606020203" pitchFamily="18" charset="0"/>
            </a:endParaRPr>
          </a:p>
          <a:p>
            <a:pPr marL="0" indent="0" algn="r">
              <a:buNone/>
            </a:pPr>
            <a:r>
              <a:rPr lang="en-US" sz="2400" dirty="0" smtClean="0">
                <a:solidFill>
                  <a:srgbClr val="002060"/>
                </a:solidFill>
                <a:latin typeface="Bodoni MT" panose="02070603080606020203" pitchFamily="18" charset="0"/>
              </a:rPr>
              <a:t>tomphillis@augustana.edu</a:t>
            </a:r>
            <a:endParaRPr lang="en-US" sz="2400" dirty="0">
              <a:solidFill>
                <a:srgbClr val="002060"/>
              </a:solidFill>
              <a:latin typeface="Bodoni MT" panose="02070603080606020203" pitchFamily="18" charset="0"/>
            </a:endParaRPr>
          </a:p>
        </p:txBody>
      </p:sp>
    </p:spTree>
    <p:extLst>
      <p:ext uri="{BB962C8B-B14F-4D97-AF65-F5344CB8AC3E}">
        <p14:creationId xmlns:p14="http://schemas.microsoft.com/office/powerpoint/2010/main" val="11091000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457200" y="1200151"/>
            <a:ext cx="8229600" cy="5701561"/>
          </a:xfrm>
          <a:prstGeom prst="rect">
            <a:avLst/>
          </a:prstGeom>
          <a:noFill/>
        </p:spPr>
        <p:txBody>
          <a:bodyPr wrap="square" rtlCol="0">
            <a:spAutoFit/>
          </a:bodyPr>
          <a:lstStyle/>
          <a:p>
            <a:endParaRPr lang="en-US" sz="1350" dirty="0"/>
          </a:p>
          <a:p>
            <a:pPr marL="214313" indent="-214313">
              <a:buFont typeface="Arial" panose="020B0604020202020204" pitchFamily="34" charset="0"/>
              <a:buChar char="•"/>
            </a:pPr>
            <a:endParaRPr lang="en-US" sz="1350" dirty="0"/>
          </a:p>
          <a:p>
            <a:pPr marL="214313" indent="-214313">
              <a:buFont typeface="Arial" panose="020B0604020202020204" pitchFamily="34" charset="0"/>
              <a:buChar char="•"/>
            </a:pPr>
            <a:endParaRPr lang="en-US" sz="1350" dirty="0"/>
          </a:p>
          <a:p>
            <a:pPr marL="214313" indent="-214313">
              <a:buFont typeface="Arial" panose="020B0604020202020204" pitchFamily="34" charset="0"/>
              <a:buChar char="•"/>
            </a:pPr>
            <a:endParaRPr lang="en-US" sz="1350" dirty="0"/>
          </a:p>
          <a:p>
            <a:pPr marL="214313" indent="-214313">
              <a:buFont typeface="Arial" panose="020B0604020202020204" pitchFamily="34" charset="0"/>
              <a:buChar char="•"/>
            </a:pPr>
            <a:r>
              <a:rPr lang="en-US" sz="1800" dirty="0"/>
              <a:t>What’s the Rock Island neighborhood like?</a:t>
            </a:r>
          </a:p>
          <a:p>
            <a:pPr marL="214313" indent="-214313">
              <a:buFont typeface="Arial" panose="020B0604020202020204" pitchFamily="34" charset="0"/>
              <a:buChar char="•"/>
            </a:pPr>
            <a:endParaRPr lang="en-US" sz="1800" dirty="0"/>
          </a:p>
          <a:p>
            <a:pPr marL="214313" indent="-214313">
              <a:buFont typeface="Arial" panose="020B0604020202020204" pitchFamily="34" charset="0"/>
              <a:buChar char="•"/>
            </a:pPr>
            <a:r>
              <a:rPr lang="en-US" sz="1800" dirty="0"/>
              <a:t>Common crimes in the area</a:t>
            </a:r>
          </a:p>
          <a:p>
            <a:pPr marL="214313" indent="-214313">
              <a:buFont typeface="Arial" panose="020B0604020202020204" pitchFamily="34" charset="0"/>
              <a:buChar char="•"/>
            </a:pPr>
            <a:endParaRPr lang="en-US" sz="1800" dirty="0"/>
          </a:p>
          <a:p>
            <a:pPr marL="214313" indent="-214313">
              <a:buFont typeface="Arial" panose="020B0604020202020204" pitchFamily="34" charset="0"/>
              <a:buChar char="•"/>
            </a:pPr>
            <a:r>
              <a:rPr lang="en-US" sz="1800" dirty="0"/>
              <a:t>Working relationship with Rock Island Police Department</a:t>
            </a:r>
          </a:p>
          <a:p>
            <a:endParaRPr lang="en-US" sz="1350" dirty="0"/>
          </a:p>
          <a:p>
            <a:endParaRPr lang="en-US" sz="1350" dirty="0"/>
          </a:p>
          <a:p>
            <a:endParaRPr lang="en-US" sz="1350" dirty="0"/>
          </a:p>
          <a:p>
            <a:endParaRPr lang="en-US" sz="1350" dirty="0"/>
          </a:p>
          <a:p>
            <a:endParaRPr lang="en-US" sz="1350" dirty="0"/>
          </a:p>
          <a:p>
            <a:endParaRPr lang="en-US" sz="1350" dirty="0"/>
          </a:p>
          <a:p>
            <a:endParaRPr lang="en-US" sz="1350" dirty="0"/>
          </a:p>
          <a:p>
            <a:endParaRPr lang="en-US" sz="1350" dirty="0"/>
          </a:p>
          <a:p>
            <a:endParaRPr lang="en-US" sz="1350" dirty="0"/>
          </a:p>
          <a:p>
            <a:endParaRPr lang="en-US" sz="1350" dirty="0"/>
          </a:p>
          <a:p>
            <a:endParaRPr lang="en-US" sz="1350" dirty="0"/>
          </a:p>
          <a:p>
            <a:endParaRPr lang="en-US" sz="135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0744" y="193432"/>
            <a:ext cx="5513785" cy="1458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99615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47380"/>
            <a:ext cx="8229600" cy="3394472"/>
          </a:xfrm>
        </p:spPr>
        <p:txBody>
          <a:bodyPr>
            <a:normAutofit fontScale="47500" lnSpcReduction="20000"/>
          </a:bodyPr>
          <a:lstStyle/>
          <a:p>
            <a:pPr algn="ctr"/>
            <a:endParaRPr lang="en-US" b="1" dirty="0"/>
          </a:p>
          <a:p>
            <a:pPr marL="0" indent="0" algn="ctr">
              <a:buNone/>
            </a:pPr>
            <a:r>
              <a:rPr lang="en-US" b="1" dirty="0"/>
              <a:t>Keeping students safe is our #1 priority</a:t>
            </a:r>
          </a:p>
          <a:p>
            <a:pPr marL="214313" indent="-214313">
              <a:buFont typeface="Arial" panose="020B0604020202020204" pitchFamily="34" charset="0"/>
              <a:buChar char="•"/>
            </a:pPr>
            <a:endParaRPr lang="en-US" dirty="0"/>
          </a:p>
          <a:p>
            <a:pPr marL="214313" indent="-214313">
              <a:buFont typeface="Arial" panose="020B0604020202020204" pitchFamily="34" charset="0"/>
              <a:buChar char="•"/>
            </a:pPr>
            <a:r>
              <a:rPr lang="en-US" sz="2900" dirty="0"/>
              <a:t>Hybrid office of police and public safety officers</a:t>
            </a:r>
          </a:p>
          <a:p>
            <a:endParaRPr lang="en-US" sz="2900" dirty="0"/>
          </a:p>
          <a:p>
            <a:pPr marL="214313" indent="-214313">
              <a:buFont typeface="Arial" panose="020B0604020202020204" pitchFamily="34" charset="0"/>
              <a:buChar char="•"/>
            </a:pPr>
            <a:r>
              <a:rPr lang="en-US" sz="2900" dirty="0"/>
              <a:t>Patrols on campus</a:t>
            </a:r>
          </a:p>
          <a:p>
            <a:endParaRPr lang="en-US" sz="2900" dirty="0"/>
          </a:p>
          <a:p>
            <a:pPr marL="214313" indent="-214313">
              <a:buFont typeface="Arial" panose="020B0604020202020204" pitchFamily="34" charset="0"/>
              <a:buChar char="•"/>
            </a:pPr>
            <a:r>
              <a:rPr lang="en-US" sz="2900" dirty="0"/>
              <a:t>Common crimes</a:t>
            </a:r>
          </a:p>
          <a:p>
            <a:pPr marL="214313" indent="-214313">
              <a:buFont typeface="Arial" panose="020B0604020202020204" pitchFamily="34" charset="0"/>
              <a:buChar char="•"/>
            </a:pPr>
            <a:endParaRPr lang="en-US" sz="2900" dirty="0"/>
          </a:p>
          <a:p>
            <a:pPr marL="214313" indent="-214313">
              <a:buFont typeface="Arial" panose="020B0604020202020204" pitchFamily="34" charset="0"/>
              <a:buChar char="•"/>
            </a:pPr>
            <a:r>
              <a:rPr lang="en-US" sz="2900" dirty="0"/>
              <a:t>Theft-vandalism – LOCK YOUR DOORS!</a:t>
            </a:r>
          </a:p>
          <a:p>
            <a:pPr marL="214313" indent="-214313">
              <a:buFont typeface="Arial" panose="020B0604020202020204" pitchFamily="34" charset="0"/>
              <a:buChar char="•"/>
            </a:pPr>
            <a:endParaRPr lang="en-US" sz="2900" dirty="0"/>
          </a:p>
          <a:p>
            <a:pPr marL="214313" indent="-214313">
              <a:buFont typeface="Arial" panose="020B0604020202020204" pitchFamily="34" charset="0"/>
              <a:buChar char="•"/>
            </a:pPr>
            <a:r>
              <a:rPr lang="en-US" sz="2900" dirty="0"/>
              <a:t>Dispatch center </a:t>
            </a:r>
          </a:p>
          <a:p>
            <a:pPr marL="214313" indent="-214313">
              <a:buFont typeface="Arial" panose="020B0604020202020204" pitchFamily="34" charset="0"/>
              <a:buChar char="•"/>
            </a:pPr>
            <a:endParaRPr lang="en-US" sz="2900" dirty="0"/>
          </a:p>
          <a:p>
            <a:pPr marL="214313" indent="-214313">
              <a:buFont typeface="Arial" panose="020B0604020202020204" pitchFamily="34" charset="0"/>
              <a:buChar char="•"/>
            </a:pPr>
            <a:r>
              <a:rPr lang="en-US" sz="2900" dirty="0"/>
              <a:t>ACES</a:t>
            </a:r>
          </a:p>
          <a:p>
            <a:pPr marL="0" indent="0">
              <a:buNone/>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0744" y="0"/>
            <a:ext cx="5513785" cy="1458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3933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r>
              <a:rPr lang="en-US" sz="1500" b="1" dirty="0"/>
              <a:t>Emergency Preparedness</a:t>
            </a:r>
          </a:p>
          <a:p>
            <a:pPr marL="214313" indent="-214313">
              <a:buFont typeface="Arial" panose="020B0604020202020204" pitchFamily="34" charset="0"/>
              <a:buChar char="•"/>
            </a:pPr>
            <a:endParaRPr lang="en-US" sz="1350" dirty="0"/>
          </a:p>
          <a:p>
            <a:pPr marL="214313" indent="-214313">
              <a:buFont typeface="Arial" panose="020B0604020202020204" pitchFamily="34" charset="0"/>
              <a:buChar char="•"/>
            </a:pPr>
            <a:r>
              <a:rPr lang="en-US" sz="1350" dirty="0"/>
              <a:t>2 drills + 1 full-scale exercise every year</a:t>
            </a:r>
          </a:p>
          <a:p>
            <a:pPr marL="214313" indent="-214313">
              <a:buFont typeface="Arial" panose="020B0604020202020204" pitchFamily="34" charset="0"/>
              <a:buChar char="•"/>
            </a:pPr>
            <a:endParaRPr lang="en-US" sz="1350" dirty="0"/>
          </a:p>
          <a:p>
            <a:pPr marL="214313" indent="-214313">
              <a:buFont typeface="Arial" panose="020B0604020202020204" pitchFamily="34" charset="0"/>
              <a:buChar char="•"/>
            </a:pPr>
            <a:r>
              <a:rPr lang="en-US" sz="1350" dirty="0"/>
              <a:t>Emergency notification systems</a:t>
            </a:r>
          </a:p>
          <a:p>
            <a:pPr marL="214313" indent="-214313">
              <a:buFont typeface="Arial" panose="020B0604020202020204" pitchFamily="34" charset="0"/>
              <a:buChar char="•"/>
            </a:pPr>
            <a:endParaRPr lang="en-US" sz="1350" dirty="0"/>
          </a:p>
          <a:p>
            <a:pPr marL="214313" indent="-214313">
              <a:buFont typeface="Arial" panose="020B0604020202020204" pitchFamily="34" charset="0"/>
              <a:buChar char="•"/>
            </a:pPr>
            <a:r>
              <a:rPr lang="en-US" sz="1350" dirty="0"/>
              <a:t>Certifications</a:t>
            </a:r>
          </a:p>
          <a:p>
            <a:pPr marL="557213" lvl="1" indent="-214313">
              <a:buFont typeface="Arial" panose="020B0604020202020204" pitchFamily="34" charset="0"/>
              <a:buChar char="•"/>
            </a:pPr>
            <a:r>
              <a:rPr lang="en-US" sz="1350" dirty="0"/>
              <a:t>Ready to Respond Campus (Illinois Emergency Management Agency)</a:t>
            </a:r>
          </a:p>
          <a:p>
            <a:pPr marL="557213" lvl="1" indent="-214313">
              <a:buFont typeface="Arial" panose="020B0604020202020204" pitchFamily="34" charset="0"/>
              <a:buChar char="•"/>
            </a:pPr>
            <a:r>
              <a:rPr lang="en-US" sz="1350" dirty="0"/>
              <a:t>Weather-Ready Nation Ambassador (NOAA)</a:t>
            </a:r>
          </a:p>
          <a:p>
            <a:endParaRPr lang="en-US" sz="1350" dirty="0"/>
          </a:p>
          <a:p>
            <a:pPr marL="0" indent="0">
              <a:buNone/>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0744" y="193432"/>
            <a:ext cx="5513785" cy="1458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9860" y="3430525"/>
            <a:ext cx="2155056" cy="548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51082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Dean of Students Office</a:t>
            </a:r>
            <a:endParaRPr lang="en-US" dirty="0"/>
          </a:p>
        </p:txBody>
      </p:sp>
      <p:sp>
        <p:nvSpPr>
          <p:cNvPr id="4" name="Content Placeholder 3"/>
          <p:cNvSpPr>
            <a:spLocks noGrp="1"/>
          </p:cNvSpPr>
          <p:nvPr>
            <p:ph idx="1"/>
          </p:nvPr>
        </p:nvSpPr>
        <p:spPr>
          <a:xfrm>
            <a:off x="457200" y="1748791"/>
            <a:ext cx="8229600" cy="1348061"/>
          </a:xfrm>
          <a:prstGeom prst="rect">
            <a:avLst/>
          </a:prstGeom>
        </p:spPr>
        <p:txBody>
          <a:bodyPr>
            <a:spAutoFit/>
          </a:bodyPr>
          <a:lstStyle/>
          <a:p>
            <a:pPr marL="0" indent="0" algn="r">
              <a:buNone/>
            </a:pPr>
            <a:r>
              <a:rPr lang="en-US" sz="2400" dirty="0" smtClean="0">
                <a:solidFill>
                  <a:srgbClr val="002060"/>
                </a:solidFill>
                <a:latin typeface="Bodoni MT" panose="02070603080606020203" pitchFamily="18" charset="0"/>
              </a:rPr>
              <a:t>Ms. Laura </a:t>
            </a:r>
            <a:r>
              <a:rPr lang="en-US" sz="2400" dirty="0" err="1" smtClean="0">
                <a:solidFill>
                  <a:srgbClr val="002060"/>
                </a:solidFill>
                <a:latin typeface="Bodoni MT" panose="02070603080606020203" pitchFamily="18" charset="0"/>
              </a:rPr>
              <a:t>Schnack</a:t>
            </a:r>
            <a:endParaRPr lang="en-US" sz="2400" dirty="0">
              <a:solidFill>
                <a:srgbClr val="002060"/>
              </a:solidFill>
              <a:latin typeface="Bodoni MT" panose="02070603080606020203" pitchFamily="18" charset="0"/>
            </a:endParaRPr>
          </a:p>
          <a:p>
            <a:pPr marL="0" indent="0" algn="r">
              <a:buNone/>
            </a:pPr>
            <a:r>
              <a:rPr lang="en-US" sz="2400" dirty="0" smtClean="0">
                <a:solidFill>
                  <a:srgbClr val="002060"/>
                </a:solidFill>
                <a:latin typeface="Bodoni MT" panose="02070603080606020203" pitchFamily="18" charset="0"/>
              </a:rPr>
              <a:t>Associate Dean of Students</a:t>
            </a:r>
            <a:endParaRPr lang="en-US" sz="2400" dirty="0">
              <a:solidFill>
                <a:srgbClr val="002060"/>
              </a:solidFill>
              <a:latin typeface="Bodoni MT" panose="02070603080606020203" pitchFamily="18" charset="0"/>
            </a:endParaRPr>
          </a:p>
          <a:p>
            <a:pPr marL="0" indent="0" algn="r">
              <a:buNone/>
            </a:pPr>
            <a:r>
              <a:rPr lang="en-US" sz="2400" dirty="0" smtClean="0">
                <a:solidFill>
                  <a:srgbClr val="002060"/>
                </a:solidFill>
                <a:latin typeface="Bodoni MT" panose="02070603080606020203" pitchFamily="18" charset="0"/>
              </a:rPr>
              <a:t>Lauraschnack@augustana.edu</a:t>
            </a:r>
            <a:endParaRPr lang="en-US" sz="2400" dirty="0">
              <a:solidFill>
                <a:srgbClr val="002060"/>
              </a:solidFill>
              <a:latin typeface="Bodoni MT" panose="02070603080606020203" pitchFamily="18" charset="0"/>
            </a:endParaRPr>
          </a:p>
        </p:txBody>
      </p:sp>
    </p:spTree>
    <p:extLst>
      <p:ext uri="{BB962C8B-B14F-4D97-AF65-F5344CB8AC3E}">
        <p14:creationId xmlns:p14="http://schemas.microsoft.com/office/powerpoint/2010/main" val="38660089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949" y="0"/>
            <a:ext cx="8225012" cy="6247864"/>
          </a:xfrm>
          <a:prstGeom prst="rect">
            <a:avLst/>
          </a:prstGeom>
          <a:noFill/>
        </p:spPr>
        <p:txBody>
          <a:bodyPr wrap="square" rtlCol="0">
            <a:spAutoFit/>
          </a:bodyPr>
          <a:lstStyle/>
          <a:p>
            <a:pPr algn="ctr"/>
            <a:endParaRPr lang="en-US" sz="2400" b="1" dirty="0" smtClean="0"/>
          </a:p>
          <a:p>
            <a:pPr algn="ctr"/>
            <a:endParaRPr lang="en-US" sz="2400" b="1" dirty="0"/>
          </a:p>
          <a:p>
            <a:pPr algn="ctr"/>
            <a:r>
              <a:rPr lang="en-US" sz="2400" b="1" dirty="0" smtClean="0"/>
              <a:t>Conduct</a:t>
            </a:r>
          </a:p>
          <a:p>
            <a:pPr algn="ctr"/>
            <a:endParaRPr lang="en-US" sz="2000" b="1" dirty="0"/>
          </a:p>
          <a:p>
            <a:pPr algn="ctr"/>
            <a:r>
              <a:rPr lang="en-US" sz="2000" b="1" dirty="0" smtClean="0"/>
              <a:t>Community Principles</a:t>
            </a:r>
          </a:p>
          <a:p>
            <a:pPr algn="ctr"/>
            <a:endParaRPr lang="en-US" b="1" dirty="0"/>
          </a:p>
          <a:p>
            <a:pPr marL="285750" indent="-285750">
              <a:buFont typeface="Arial" panose="020B0604020202020204" pitchFamily="34" charset="0"/>
              <a:buChar char="•"/>
            </a:pPr>
            <a:r>
              <a:rPr lang="en-US" dirty="0" smtClean="0"/>
              <a:t>Accountability, Care, Openness &amp; Respect, Purpose, Responsibility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Approach is a combination of education and financial consequences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Parental involvement</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3617449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3619"/>
            <a:ext cx="8229600" cy="857250"/>
          </a:xfrm>
        </p:spPr>
        <p:txBody>
          <a:bodyPr/>
          <a:lstStyle/>
          <a:p>
            <a:r>
              <a:rPr lang="en-US" dirty="0" smtClean="0"/>
              <a:t>Presenters</a:t>
            </a:r>
            <a:endParaRPr lang="en-US" dirty="0"/>
          </a:p>
        </p:txBody>
      </p:sp>
      <p:sp>
        <p:nvSpPr>
          <p:cNvPr id="3" name="Content Placeholder 2"/>
          <p:cNvSpPr>
            <a:spLocks noGrp="1"/>
          </p:cNvSpPr>
          <p:nvPr>
            <p:ph idx="1"/>
          </p:nvPr>
        </p:nvSpPr>
        <p:spPr>
          <a:xfrm>
            <a:off x="457200" y="1044180"/>
            <a:ext cx="8229600" cy="3394472"/>
          </a:xfrm>
        </p:spPr>
        <p:txBody>
          <a:bodyPr>
            <a:normAutofit/>
          </a:bodyPr>
          <a:lstStyle/>
          <a:p>
            <a:endParaRPr lang="en-US" sz="2300" dirty="0" smtClean="0"/>
          </a:p>
          <a:p>
            <a:r>
              <a:rPr lang="en-US" sz="2300" dirty="0" smtClean="0"/>
              <a:t>Ms. Yen Dao – Director of Student Success Services</a:t>
            </a:r>
          </a:p>
          <a:p>
            <a:r>
              <a:rPr lang="en-US" sz="2300" dirty="0" smtClean="0"/>
              <a:t>Ms. </a:t>
            </a:r>
            <a:r>
              <a:rPr lang="en-US" sz="2300" dirty="0" err="1" smtClean="0"/>
              <a:t>Kam</a:t>
            </a:r>
            <a:r>
              <a:rPr lang="en-US" sz="2300" dirty="0" smtClean="0"/>
              <a:t> Williams – Director of Disability Services</a:t>
            </a:r>
          </a:p>
          <a:p>
            <a:r>
              <a:rPr lang="en-US" sz="2300" dirty="0" smtClean="0"/>
              <a:t>Dr. Bill </a:t>
            </a:r>
            <a:r>
              <a:rPr lang="en-US" sz="2300" dirty="0" err="1" smtClean="0"/>
              <a:t>Iavarone</a:t>
            </a:r>
            <a:r>
              <a:rPr lang="en-US" sz="2300" dirty="0" smtClean="0"/>
              <a:t> – Director of Student Counseling Services</a:t>
            </a:r>
          </a:p>
          <a:p>
            <a:r>
              <a:rPr lang="en-US" sz="2300" dirty="0" smtClean="0"/>
              <a:t>Mr. Tom Phillis – Chief of Police and Public Safety</a:t>
            </a:r>
          </a:p>
          <a:p>
            <a:r>
              <a:rPr lang="en-US" sz="2300" dirty="0" smtClean="0"/>
              <a:t>Ms. Laura </a:t>
            </a:r>
            <a:r>
              <a:rPr lang="en-US" sz="2300" dirty="0" err="1" smtClean="0"/>
              <a:t>Schnack</a:t>
            </a:r>
            <a:r>
              <a:rPr lang="en-US" sz="2300" dirty="0" smtClean="0"/>
              <a:t> – Associate Dean of Students</a:t>
            </a:r>
          </a:p>
          <a:p>
            <a:r>
              <a:rPr lang="en-US" sz="2300" dirty="0" smtClean="0"/>
              <a:t>Ms. Michelle Mason – Assistant Director of Residential Life </a:t>
            </a:r>
          </a:p>
          <a:p>
            <a:endParaRPr lang="en-US" sz="2300" dirty="0" smtClean="0"/>
          </a:p>
        </p:txBody>
      </p:sp>
    </p:spTree>
    <p:extLst>
      <p:ext uri="{BB962C8B-B14F-4D97-AF65-F5344CB8AC3E}">
        <p14:creationId xmlns:p14="http://schemas.microsoft.com/office/powerpoint/2010/main" val="8645662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9842" y="1831038"/>
            <a:ext cx="2373032" cy="2373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62117" y="71120"/>
            <a:ext cx="8170758" cy="6586418"/>
          </a:xfrm>
          <a:prstGeom prst="rect">
            <a:avLst/>
          </a:prstGeom>
          <a:noFill/>
        </p:spPr>
        <p:txBody>
          <a:bodyPr wrap="square" rtlCol="0">
            <a:spAutoFit/>
          </a:bodyPr>
          <a:lstStyle/>
          <a:p>
            <a:pPr algn="ctr"/>
            <a:r>
              <a:rPr lang="en-US" sz="2400" b="1" dirty="0" err="1" smtClean="0"/>
              <a:t>AlcoholEdu</a:t>
            </a:r>
            <a:r>
              <a:rPr lang="en-US" sz="2400" b="1" dirty="0" smtClean="0"/>
              <a:t> &amp; Sexual Assault Prevention Modules</a:t>
            </a:r>
          </a:p>
          <a:p>
            <a:pPr algn="ctr"/>
            <a:endParaRPr lang="en-US" sz="2000" b="1" dirty="0"/>
          </a:p>
          <a:p>
            <a:pPr algn="ctr"/>
            <a:r>
              <a:rPr lang="en-US" sz="2000" b="1" dirty="0" smtClean="0"/>
              <a:t>Community Principles</a:t>
            </a:r>
          </a:p>
          <a:p>
            <a:pPr algn="ctr"/>
            <a:endParaRPr lang="en-US" sz="1600" b="1" dirty="0"/>
          </a:p>
          <a:p>
            <a:pPr marL="285750" indent="-285750">
              <a:buFont typeface="Arial" panose="020B0604020202020204" pitchFamily="34" charset="0"/>
              <a:buChar char="•"/>
            </a:pPr>
            <a:r>
              <a:rPr lang="en-US" sz="1600" dirty="0" smtClean="0"/>
              <a:t>Accountability, Care, Openness &amp; Respect, Purpose, Responsibility</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2, two-part interactive online modules</a:t>
            </a:r>
          </a:p>
          <a:p>
            <a:pPr marL="285750"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smtClean="0"/>
              <a:t>Access will be given in July </a:t>
            </a:r>
          </a:p>
          <a:p>
            <a:pPr marL="742950" lvl="1" indent="-285750">
              <a:buFont typeface="Arial" panose="020B0604020202020204" pitchFamily="34" charset="0"/>
              <a:buChar char="•"/>
            </a:pPr>
            <a:r>
              <a:rPr lang="en-US" sz="1600" dirty="0" smtClean="0"/>
              <a:t>Part 1 completed prior to arriving for Welcome Week</a:t>
            </a:r>
          </a:p>
          <a:p>
            <a:pPr marL="742950" lvl="1" indent="-285750">
              <a:buFont typeface="Arial" panose="020B0604020202020204" pitchFamily="34" charset="0"/>
              <a:buChar char="•"/>
            </a:pPr>
            <a:r>
              <a:rPr lang="en-US" sz="1600" dirty="0" smtClean="0"/>
              <a:t>Engage your student in conversations about these topics  </a:t>
            </a:r>
          </a:p>
          <a:p>
            <a:pPr marL="742950" lvl="1" indent="-285750">
              <a:buFont typeface="Arial" panose="020B0604020202020204" pitchFamily="34" charset="0"/>
              <a:buChar char="•"/>
            </a:pPr>
            <a:r>
              <a:rPr lang="en-US" sz="1600" dirty="0" smtClean="0"/>
              <a:t>What are your expectations around alcohol, drugs and </a:t>
            </a:r>
            <a:br>
              <a:rPr lang="en-US" sz="1600" dirty="0" smtClean="0"/>
            </a:br>
            <a:r>
              <a:rPr lang="en-US" sz="1600" dirty="0" smtClean="0"/>
              <a:t>healthy relationships?</a:t>
            </a:r>
          </a:p>
          <a:p>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8744163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1315" y="1879283"/>
            <a:ext cx="3351726" cy="2234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47041" y="0"/>
            <a:ext cx="8219440" cy="5601533"/>
          </a:xfrm>
          <a:prstGeom prst="rect">
            <a:avLst/>
          </a:prstGeom>
          <a:noFill/>
        </p:spPr>
        <p:txBody>
          <a:bodyPr wrap="square" rtlCol="0">
            <a:spAutoFit/>
          </a:bodyPr>
          <a:lstStyle/>
          <a:p>
            <a:pPr algn="ctr"/>
            <a:endParaRPr lang="en-US" sz="2400" b="1" dirty="0" smtClean="0"/>
          </a:p>
          <a:p>
            <a:pPr algn="ctr"/>
            <a:r>
              <a:rPr lang="en-US" sz="2400" b="1" dirty="0" smtClean="0"/>
              <a:t>Class Absences &amp; Support</a:t>
            </a:r>
          </a:p>
          <a:p>
            <a:pPr algn="ctr"/>
            <a:endParaRPr lang="en-US" sz="2000" b="1" dirty="0"/>
          </a:p>
          <a:p>
            <a:pPr algn="ctr"/>
            <a:r>
              <a:rPr lang="en-US" sz="2000" b="1" dirty="0" smtClean="0"/>
              <a:t>Communication is KEY</a:t>
            </a:r>
          </a:p>
          <a:p>
            <a:endParaRPr lang="en-US" dirty="0"/>
          </a:p>
          <a:p>
            <a:pPr marL="285750" indent="-285750">
              <a:buFont typeface="Arial" panose="020B0604020202020204" pitchFamily="34" charset="0"/>
              <a:buChar char="•"/>
            </a:pPr>
            <a:r>
              <a:rPr lang="en-US" dirty="0" smtClean="0"/>
              <a:t>Anticipated absences vs. unexpected absences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Short-term absences vs. long-term absences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Documentation and verification process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0037138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3952" y="554965"/>
            <a:ext cx="7805853" cy="1015663"/>
          </a:xfrm>
          <a:prstGeom prst="rect">
            <a:avLst/>
          </a:prstGeom>
          <a:noFill/>
        </p:spPr>
        <p:txBody>
          <a:bodyPr wrap="square" rtlCol="0">
            <a:spAutoFit/>
          </a:bodyPr>
          <a:lstStyle/>
          <a:p>
            <a:pPr algn="ctr"/>
            <a:r>
              <a:rPr lang="en-US" sz="6000" dirty="0" smtClean="0"/>
              <a:t>Medical Services</a:t>
            </a:r>
            <a:endParaRPr lang="en-US" sz="6000" dirty="0"/>
          </a:p>
        </p:txBody>
      </p:sp>
      <p:sp>
        <p:nvSpPr>
          <p:cNvPr id="4" name="Rectangle 3"/>
          <p:cNvSpPr/>
          <p:nvPr/>
        </p:nvSpPr>
        <p:spPr>
          <a:xfrm>
            <a:off x="3436620" y="1828145"/>
            <a:ext cx="4572000" cy="923330"/>
          </a:xfrm>
          <a:prstGeom prst="rect">
            <a:avLst/>
          </a:prstGeom>
        </p:spPr>
        <p:txBody>
          <a:bodyPr>
            <a:spAutoFit/>
          </a:bodyPr>
          <a:lstStyle/>
          <a:p>
            <a:pPr algn="r"/>
            <a:r>
              <a:rPr lang="en-US" dirty="0" smtClean="0">
                <a:solidFill>
                  <a:srgbClr val="002060"/>
                </a:solidFill>
                <a:latin typeface="Bodoni MT" panose="02070603080606020203" pitchFamily="18" charset="0"/>
              </a:rPr>
              <a:t>Ms. Michelle Mason</a:t>
            </a:r>
            <a:endParaRPr lang="en-US" dirty="0">
              <a:solidFill>
                <a:srgbClr val="002060"/>
              </a:solidFill>
              <a:latin typeface="Bodoni MT" panose="02070603080606020203" pitchFamily="18" charset="0"/>
            </a:endParaRPr>
          </a:p>
          <a:p>
            <a:pPr algn="r"/>
            <a:r>
              <a:rPr lang="en-US" dirty="0" smtClean="0">
                <a:solidFill>
                  <a:srgbClr val="002060"/>
                </a:solidFill>
                <a:latin typeface="Bodoni MT" panose="02070603080606020203" pitchFamily="18" charset="0"/>
              </a:rPr>
              <a:t>Assistant Director of Residential Life</a:t>
            </a:r>
            <a:endParaRPr lang="en-US" dirty="0">
              <a:solidFill>
                <a:srgbClr val="002060"/>
              </a:solidFill>
              <a:latin typeface="Bodoni MT" panose="02070603080606020203" pitchFamily="18" charset="0"/>
            </a:endParaRPr>
          </a:p>
          <a:p>
            <a:pPr algn="r"/>
            <a:r>
              <a:rPr lang="en-US" dirty="0" smtClean="0">
                <a:solidFill>
                  <a:srgbClr val="002060"/>
                </a:solidFill>
                <a:latin typeface="Bodoni MT" panose="02070603080606020203" pitchFamily="18" charset="0"/>
              </a:rPr>
              <a:t>michellemason@augustana.edu</a:t>
            </a:r>
            <a:endParaRPr lang="en-US" dirty="0">
              <a:solidFill>
                <a:srgbClr val="002060"/>
              </a:solidFill>
              <a:latin typeface="Bodoni MT" panose="02070603080606020203" pitchFamily="18" charset="0"/>
            </a:endParaRPr>
          </a:p>
        </p:txBody>
      </p:sp>
    </p:spTree>
    <p:extLst>
      <p:ext uri="{BB962C8B-B14F-4D97-AF65-F5344CB8AC3E}">
        <p14:creationId xmlns:p14="http://schemas.microsoft.com/office/powerpoint/2010/main" val="9589742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8395" y="0"/>
            <a:ext cx="7251762" cy="5262979"/>
          </a:xfrm>
          <a:prstGeom prst="rect">
            <a:avLst/>
          </a:prstGeom>
          <a:noFill/>
        </p:spPr>
        <p:txBody>
          <a:bodyPr wrap="square" rtlCol="0">
            <a:spAutoFit/>
          </a:bodyPr>
          <a:lstStyle/>
          <a:p>
            <a:endParaRPr lang="en-US" sz="2800" b="1" dirty="0" smtClean="0">
              <a:solidFill>
                <a:prstClr val="black"/>
              </a:solidFill>
            </a:endParaRPr>
          </a:p>
          <a:p>
            <a:r>
              <a:rPr lang="en-US" sz="3600" b="1" dirty="0" smtClean="0">
                <a:solidFill>
                  <a:prstClr val="black"/>
                </a:solidFill>
              </a:rPr>
              <a:t>Medical Services</a:t>
            </a:r>
            <a:endParaRPr lang="en-US" dirty="0" smtClean="0">
              <a:solidFill>
                <a:prstClr val="black"/>
              </a:solidFill>
            </a:endParaRPr>
          </a:p>
          <a:p>
            <a:pPr marL="285750" indent="-285750">
              <a:buFont typeface="Arial" panose="020B0604020202020204" pitchFamily="34" charset="0"/>
              <a:buChar char="•"/>
            </a:pPr>
            <a:r>
              <a:rPr lang="en-US" dirty="0" smtClean="0">
                <a:solidFill>
                  <a:prstClr val="black"/>
                </a:solidFill>
              </a:rPr>
              <a:t>UnityPoint Express Clinic 2 miles from campus</a:t>
            </a:r>
          </a:p>
          <a:p>
            <a:pPr marL="285750" indent="-285750">
              <a:buFont typeface="Arial" panose="020B0604020202020204" pitchFamily="34" charset="0"/>
              <a:buChar char="•"/>
            </a:pPr>
            <a:r>
              <a:rPr lang="en-US" dirty="0" smtClean="0">
                <a:solidFill>
                  <a:prstClr val="black"/>
                </a:solidFill>
              </a:rPr>
              <a:t>2 Hospitals within 4 miles of campus</a:t>
            </a:r>
            <a:endParaRPr lang="en-US" dirty="0">
              <a:solidFill>
                <a:prstClr val="black"/>
              </a:solidFill>
            </a:endParaRPr>
          </a:p>
          <a:p>
            <a:pPr marL="285750" indent="-285750">
              <a:buFont typeface="Arial" panose="020B0604020202020204" pitchFamily="34" charset="0"/>
              <a:buChar char="•"/>
            </a:pPr>
            <a:r>
              <a:rPr lang="en-US" dirty="0" smtClean="0">
                <a:solidFill>
                  <a:prstClr val="black"/>
                </a:solidFill>
              </a:rPr>
              <a:t>www.augustana.edu/student-life/health-care</a:t>
            </a:r>
          </a:p>
          <a:p>
            <a:endParaRPr lang="en-US" sz="1600" b="1" dirty="0">
              <a:solidFill>
                <a:prstClr val="black"/>
              </a:solidFill>
            </a:endParaRPr>
          </a:p>
          <a:p>
            <a:r>
              <a:rPr lang="en-US" sz="3600" b="1" dirty="0" smtClean="0">
                <a:solidFill>
                  <a:prstClr val="black"/>
                </a:solidFill>
              </a:rPr>
              <a:t>Transportation to </a:t>
            </a:r>
          </a:p>
          <a:p>
            <a:r>
              <a:rPr lang="en-US" sz="3600" b="1" dirty="0" smtClean="0">
                <a:solidFill>
                  <a:prstClr val="black"/>
                </a:solidFill>
              </a:rPr>
              <a:t>Medical Services:</a:t>
            </a:r>
            <a:endParaRPr lang="en-US" sz="3600" b="1" dirty="0">
              <a:solidFill>
                <a:prstClr val="black"/>
              </a:solidFill>
            </a:endParaRPr>
          </a:p>
          <a:p>
            <a:pPr marL="285750" indent="-285750">
              <a:buFont typeface="Arial" panose="020B0604020202020204" pitchFamily="34" charset="0"/>
              <a:buChar char="•"/>
            </a:pPr>
            <a:r>
              <a:rPr lang="en-US" dirty="0">
                <a:solidFill>
                  <a:prstClr val="black"/>
                </a:solidFill>
              </a:rPr>
              <a:t>College Health Care Shuttle, 309-781-5711</a:t>
            </a:r>
          </a:p>
          <a:p>
            <a:pPr marL="285750" indent="-285750">
              <a:buFont typeface="Arial" panose="020B0604020202020204" pitchFamily="34" charset="0"/>
              <a:buChar char="•"/>
            </a:pPr>
            <a:r>
              <a:rPr lang="en-US" dirty="0">
                <a:solidFill>
                  <a:prstClr val="black"/>
                </a:solidFill>
              </a:rPr>
              <a:t>Lucky Cab Co., 309-788-8182</a:t>
            </a:r>
          </a:p>
          <a:p>
            <a:endParaRPr lang="en-US" b="1" dirty="0" smtClean="0">
              <a:solidFill>
                <a:prstClr val="black"/>
              </a:solidFill>
            </a:endParaRPr>
          </a:p>
          <a:p>
            <a:pPr marL="285750" indent="-285750">
              <a:buFont typeface="Arial" panose="020B0604020202020204" pitchFamily="34" charset="0"/>
              <a:buChar char="•"/>
            </a:pPr>
            <a:endParaRPr lang="en-US" dirty="0" smtClean="0">
              <a:solidFill>
                <a:prstClr val="black"/>
              </a:solidFill>
            </a:endParaRPr>
          </a:p>
          <a:p>
            <a:pPr marL="571500" indent="-571500">
              <a:buFont typeface="Arial" panose="020B0604020202020204" pitchFamily="34" charset="0"/>
              <a:buChar char="•"/>
            </a:pPr>
            <a:endParaRPr lang="en-US" dirty="0" smtClean="0">
              <a:solidFill>
                <a:prstClr val="black"/>
              </a:solidFill>
            </a:endParaRPr>
          </a:p>
          <a:p>
            <a:pPr marL="571500" indent="-571500">
              <a:buFont typeface="Arial" panose="020B0604020202020204" pitchFamily="34" charset="0"/>
              <a:buChar char="•"/>
            </a:pPr>
            <a:endParaRPr lang="en-US" dirty="0">
              <a:solidFill>
                <a:prstClr val="black"/>
              </a:solidFill>
            </a:endParaRPr>
          </a:p>
          <a:p>
            <a:endParaRPr lang="en-US" dirty="0">
              <a:solidFill>
                <a:prstClr val="black"/>
              </a:solidFill>
            </a:endParaRPr>
          </a:p>
        </p:txBody>
      </p:sp>
      <p:pic>
        <p:nvPicPr>
          <p:cNvPr id="5" name="Picture 4"/>
          <p:cNvPicPr>
            <a:picLocks noChangeAspect="1"/>
          </p:cNvPicPr>
          <p:nvPr/>
        </p:nvPicPr>
        <p:blipFill rotWithShape="1">
          <a:blip r:embed="rId2"/>
          <a:srcRect l="66645" t="21999" r="1480" b="6455"/>
          <a:stretch/>
        </p:blipFill>
        <p:spPr>
          <a:xfrm>
            <a:off x="5269832" y="453176"/>
            <a:ext cx="3738448" cy="3354411"/>
          </a:xfrm>
          <a:prstGeom prst="rect">
            <a:avLst/>
          </a:prstGeom>
        </p:spPr>
      </p:pic>
      <p:pic>
        <p:nvPicPr>
          <p:cNvPr id="6" name="Picture 5" descr="Image result for augustana a"/>
          <p:cNvPicPr/>
          <p:nvPr/>
        </p:nvPicPr>
        <p:blipFill>
          <a:blip r:embed="rId3" cstate="print">
            <a:extLst>
              <a:ext uri="{BEBA8EAE-BF5A-486C-A8C5-ECC9F3942E4B}">
                <a14:imgProps xmlns:a14="http://schemas.microsoft.com/office/drawing/2010/main">
                  <a14:imgLayer r:embed="rId4">
                    <a14:imgEffect>
                      <a14:backgroundRemoval t="0" b="100000" l="10000" r="90000"/>
                    </a14:imgEffect>
                  </a14:imgLayer>
                </a14:imgProps>
              </a:ext>
              <a:ext uri="{28A0092B-C50C-407E-A947-70E740481C1C}">
                <a14:useLocalDpi xmlns:a14="http://schemas.microsoft.com/office/drawing/2010/main" val="0"/>
              </a:ext>
            </a:extLst>
          </a:blip>
          <a:srcRect/>
          <a:stretch>
            <a:fillRect/>
          </a:stretch>
        </p:blipFill>
        <p:spPr bwMode="auto">
          <a:xfrm>
            <a:off x="6378988" y="841479"/>
            <a:ext cx="486954" cy="518836"/>
          </a:xfrm>
          <a:prstGeom prst="rect">
            <a:avLst/>
          </a:prstGeom>
          <a:noFill/>
          <a:ln>
            <a:noFill/>
          </a:ln>
        </p:spPr>
      </p:pic>
    </p:spTree>
    <p:extLst>
      <p:ext uri="{BB962C8B-B14F-4D97-AF65-F5344CB8AC3E}">
        <p14:creationId xmlns:p14="http://schemas.microsoft.com/office/powerpoint/2010/main" val="25318506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5499" y="304940"/>
            <a:ext cx="5627498" cy="4801314"/>
          </a:xfrm>
          <a:prstGeom prst="rect">
            <a:avLst/>
          </a:prstGeom>
          <a:noFill/>
        </p:spPr>
        <p:txBody>
          <a:bodyPr wrap="square" rtlCol="0">
            <a:spAutoFit/>
          </a:bodyPr>
          <a:lstStyle/>
          <a:p>
            <a:r>
              <a:rPr lang="en-US" sz="3600" b="1" dirty="0" smtClean="0">
                <a:solidFill>
                  <a:prstClr val="black"/>
                </a:solidFill>
              </a:rPr>
              <a:t>Pharmacies </a:t>
            </a:r>
          </a:p>
          <a:p>
            <a:pPr marL="285750" indent="-285750">
              <a:buFont typeface="Arial" panose="020B0604020202020204" pitchFamily="34" charset="0"/>
              <a:buChar char="•"/>
            </a:pPr>
            <a:r>
              <a:rPr lang="en-US" dirty="0" smtClean="0">
                <a:solidFill>
                  <a:prstClr val="black"/>
                </a:solidFill>
              </a:rPr>
              <a:t>Walgreens (.5 miles)</a:t>
            </a:r>
          </a:p>
          <a:p>
            <a:pPr marL="285750" indent="-285750">
              <a:buFont typeface="Arial" panose="020B0604020202020204" pitchFamily="34" charset="0"/>
              <a:buChar char="•"/>
            </a:pPr>
            <a:r>
              <a:rPr lang="en-US" dirty="0" err="1">
                <a:solidFill>
                  <a:prstClr val="black"/>
                </a:solidFill>
              </a:rPr>
              <a:t>HyVee</a:t>
            </a:r>
            <a:r>
              <a:rPr lang="en-US" dirty="0">
                <a:solidFill>
                  <a:prstClr val="black"/>
                </a:solidFill>
              </a:rPr>
              <a:t> </a:t>
            </a:r>
            <a:r>
              <a:rPr lang="en-US" dirty="0" smtClean="0">
                <a:solidFill>
                  <a:prstClr val="black"/>
                </a:solidFill>
              </a:rPr>
              <a:t>(.6 miles</a:t>
            </a:r>
            <a:r>
              <a:rPr lang="en-US" dirty="0">
                <a:solidFill>
                  <a:prstClr val="black"/>
                </a:solidFill>
              </a:rPr>
              <a:t>)</a:t>
            </a:r>
          </a:p>
          <a:p>
            <a:pPr marL="285750" indent="-285750">
              <a:buFont typeface="Arial" panose="020B0604020202020204" pitchFamily="34" charset="0"/>
              <a:buChar char="•"/>
            </a:pPr>
            <a:r>
              <a:rPr lang="en-US" dirty="0" smtClean="0">
                <a:solidFill>
                  <a:prstClr val="black"/>
                </a:solidFill>
              </a:rPr>
              <a:t>CVS (.7 miles)</a:t>
            </a:r>
          </a:p>
          <a:p>
            <a:pPr marL="285750" indent="-285750">
              <a:buFont typeface="Arial" panose="020B0604020202020204" pitchFamily="34" charset="0"/>
              <a:buChar char="•"/>
            </a:pPr>
            <a:r>
              <a:rPr lang="en-US" dirty="0" smtClean="0">
                <a:solidFill>
                  <a:prstClr val="black"/>
                </a:solidFill>
              </a:rPr>
              <a:t>Jewel-Osco (1.7 miles)</a:t>
            </a:r>
          </a:p>
          <a:p>
            <a:pPr marL="285750" indent="-285750">
              <a:buFont typeface="Arial" panose="020B0604020202020204" pitchFamily="34" charset="0"/>
              <a:buChar char="•"/>
            </a:pPr>
            <a:r>
              <a:rPr lang="en-US" dirty="0" smtClean="0">
                <a:solidFill>
                  <a:prstClr val="black"/>
                </a:solidFill>
              </a:rPr>
              <a:t>Target (4.5 miles)</a:t>
            </a:r>
          </a:p>
          <a:p>
            <a:pPr marL="285750" indent="-285750">
              <a:buFont typeface="Arial" panose="020B0604020202020204" pitchFamily="34" charset="0"/>
              <a:buChar char="•"/>
            </a:pPr>
            <a:r>
              <a:rPr lang="en-US" dirty="0" smtClean="0">
                <a:solidFill>
                  <a:prstClr val="black"/>
                </a:solidFill>
              </a:rPr>
              <a:t>Walmart (7 miles)</a:t>
            </a:r>
          </a:p>
          <a:p>
            <a:pPr marL="285750" indent="-285750">
              <a:buFont typeface="Arial" panose="020B0604020202020204" pitchFamily="34" charset="0"/>
              <a:buChar char="•"/>
            </a:pPr>
            <a:endParaRPr lang="en-US" dirty="0">
              <a:solidFill>
                <a:prstClr val="black"/>
              </a:solidFill>
            </a:endParaRPr>
          </a:p>
          <a:p>
            <a:r>
              <a:rPr lang="en-US" sz="3600" b="1" dirty="0">
                <a:solidFill>
                  <a:prstClr val="black"/>
                </a:solidFill>
              </a:rPr>
              <a:t>Insurance </a:t>
            </a:r>
            <a:endParaRPr lang="en-US" sz="3600" b="1" dirty="0" smtClean="0">
              <a:solidFill>
                <a:prstClr val="black"/>
              </a:solidFill>
            </a:endParaRPr>
          </a:p>
          <a:p>
            <a:pPr marL="285750" indent="-285750">
              <a:buFont typeface="Arial" panose="020B0604020202020204" pitchFamily="34" charset="0"/>
              <a:buChar char="•"/>
            </a:pPr>
            <a:r>
              <a:rPr lang="en-US" dirty="0">
                <a:solidFill>
                  <a:prstClr val="black"/>
                </a:solidFill>
              </a:rPr>
              <a:t>Check with your </a:t>
            </a:r>
            <a:r>
              <a:rPr lang="en-US" dirty="0" smtClean="0">
                <a:solidFill>
                  <a:prstClr val="black"/>
                </a:solidFill>
              </a:rPr>
              <a:t>provider</a:t>
            </a:r>
          </a:p>
          <a:p>
            <a:pPr marL="742950" lvl="1" indent="-285750">
              <a:buFont typeface="Arial" panose="020B0604020202020204" pitchFamily="34" charset="0"/>
              <a:buChar char="•"/>
            </a:pPr>
            <a:r>
              <a:rPr lang="en-US" dirty="0" smtClean="0">
                <a:solidFill>
                  <a:prstClr val="black"/>
                </a:solidFill>
              </a:rPr>
              <a:t>Telehealth </a:t>
            </a:r>
            <a:endParaRPr lang="en-US" dirty="0">
              <a:solidFill>
                <a:prstClr val="black"/>
              </a:solidFill>
            </a:endParaRPr>
          </a:p>
          <a:p>
            <a:pPr marL="285750" indent="-285750">
              <a:buFont typeface="Arial" panose="020B0604020202020204" pitchFamily="34" charset="0"/>
              <a:buChar char="•"/>
            </a:pPr>
            <a:r>
              <a:rPr lang="en-US" dirty="0">
                <a:solidFill>
                  <a:prstClr val="black"/>
                </a:solidFill>
              </a:rPr>
              <a:t>Students should have an insurance card</a:t>
            </a:r>
          </a:p>
          <a:p>
            <a:pPr marL="285750" indent="-285750">
              <a:buFont typeface="Arial" panose="020B0604020202020204" pitchFamily="34" charset="0"/>
              <a:buChar char="•"/>
            </a:pPr>
            <a:endParaRPr lang="en-US" dirty="0" smtClean="0">
              <a:solidFill>
                <a:prstClr val="black"/>
              </a:solidFill>
            </a:endParaRPr>
          </a:p>
          <a:p>
            <a:pPr marL="285750" indent="-285750">
              <a:buFont typeface="Arial" panose="020B0604020202020204" pitchFamily="34" charset="0"/>
              <a:buChar char="•"/>
            </a:pPr>
            <a:endParaRPr lang="en-US" dirty="0" smtClean="0">
              <a:solidFill>
                <a:prstClr val="black"/>
              </a:solidFill>
            </a:endParaRPr>
          </a:p>
          <a:p>
            <a:endParaRPr lang="en-US" dirty="0">
              <a:solidFill>
                <a:prstClr val="black"/>
              </a:solidFill>
            </a:endParaRPr>
          </a:p>
        </p:txBody>
      </p:sp>
      <p:pic>
        <p:nvPicPr>
          <p:cNvPr id="5" name="Picture 2" descr="Image result for pill bottle"/>
          <p:cNvPicPr>
            <a:picLocks noChangeAspect="1" noChangeArrowheads="1"/>
          </p:cNvPicPr>
          <p:nvPr/>
        </p:nvPicPr>
        <p:blipFill rotWithShape="1">
          <a:blip r:embed="rId2">
            <a:extLst>
              <a:ext uri="{28A0092B-C50C-407E-A947-70E740481C1C}">
                <a14:useLocalDpi xmlns:a14="http://schemas.microsoft.com/office/drawing/2010/main" val="0"/>
              </a:ext>
            </a:extLst>
          </a:blip>
          <a:srcRect t="10646" b="16607"/>
          <a:stretch/>
        </p:blipFill>
        <p:spPr bwMode="auto">
          <a:xfrm>
            <a:off x="3348476" y="304940"/>
            <a:ext cx="2528531" cy="18394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insurance c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7007" y="2311339"/>
            <a:ext cx="2628248" cy="1794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9173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4102" y="1224675"/>
            <a:ext cx="5390252" cy="2031325"/>
          </a:xfrm>
          <a:prstGeom prst="rect">
            <a:avLst/>
          </a:prstGeom>
          <a:noFill/>
        </p:spPr>
        <p:txBody>
          <a:bodyPr wrap="square" rtlCol="0">
            <a:spAutoFit/>
          </a:bodyPr>
          <a:lstStyle/>
          <a:p>
            <a:r>
              <a:rPr lang="en-US" sz="3600" b="1" dirty="0" smtClean="0">
                <a:solidFill>
                  <a:prstClr val="black"/>
                </a:solidFill>
              </a:rPr>
              <a:t>Medical Accommodations</a:t>
            </a:r>
          </a:p>
          <a:p>
            <a:pPr marL="285750" indent="-285750">
              <a:buFont typeface="Arial" panose="020B0604020202020204" pitchFamily="34" charset="0"/>
              <a:buChar char="•"/>
            </a:pPr>
            <a:r>
              <a:rPr lang="en-US" dirty="0" smtClean="0">
                <a:solidFill>
                  <a:prstClr val="black"/>
                </a:solidFill>
              </a:rPr>
              <a:t>Housing Accommodation Request Due June 30</a:t>
            </a:r>
          </a:p>
          <a:p>
            <a:pPr marL="285750" indent="-285750">
              <a:buFont typeface="Arial" panose="020B0604020202020204" pitchFamily="34" charset="0"/>
              <a:buChar char="•"/>
            </a:pPr>
            <a:r>
              <a:rPr lang="en-US" dirty="0" smtClean="0">
                <a:solidFill>
                  <a:prstClr val="black"/>
                </a:solidFill>
              </a:rPr>
              <a:t>Form: augustana.edu/accommodations</a:t>
            </a:r>
          </a:p>
          <a:p>
            <a:pPr marL="285750" indent="-285750">
              <a:buFont typeface="Arial" panose="020B0604020202020204" pitchFamily="34" charset="0"/>
              <a:buChar char="•"/>
            </a:pPr>
            <a:r>
              <a:rPr lang="en-US" dirty="0" smtClean="0">
                <a:solidFill>
                  <a:prstClr val="black"/>
                </a:solidFill>
              </a:rPr>
              <a:t>Documentation</a:t>
            </a:r>
          </a:p>
          <a:p>
            <a:pPr marL="285750" indent="-285750">
              <a:buFont typeface="Arial" panose="020B0604020202020204" pitchFamily="34" charset="0"/>
              <a:buChar char="•"/>
            </a:pPr>
            <a:endParaRPr lang="en-US" dirty="0" smtClean="0">
              <a:solidFill>
                <a:prstClr val="black"/>
              </a:solidFill>
            </a:endParaRPr>
          </a:p>
          <a:p>
            <a:endParaRPr lang="en-US" dirty="0">
              <a:solidFill>
                <a:prstClr val="black"/>
              </a:solidFill>
            </a:endParaRPr>
          </a:p>
        </p:txBody>
      </p:sp>
      <p:pic>
        <p:nvPicPr>
          <p:cNvPr id="5" name="Picture 4"/>
          <p:cNvPicPr>
            <a:picLocks noChangeAspect="1"/>
          </p:cNvPicPr>
          <p:nvPr/>
        </p:nvPicPr>
        <p:blipFill rotWithShape="1">
          <a:blip r:embed="rId2"/>
          <a:srcRect l="53860" t="8917" r="28533" b="17268"/>
          <a:stretch/>
        </p:blipFill>
        <p:spPr>
          <a:xfrm>
            <a:off x="5894354" y="494104"/>
            <a:ext cx="2559358" cy="3492468"/>
          </a:xfrm>
          <a:prstGeom prst="rect">
            <a:avLst/>
          </a:prstGeom>
          <a:ln w="228600" cap="sq" cmpd="thickThin">
            <a:solidFill>
              <a:schemeClr val="accent1">
                <a:lumMod val="50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3117840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8850" y="236167"/>
            <a:ext cx="6070750" cy="923330"/>
          </a:xfrm>
          <a:prstGeom prst="rect">
            <a:avLst/>
          </a:prstGeom>
          <a:noFill/>
        </p:spPr>
        <p:txBody>
          <a:bodyPr wrap="square" rtlCol="0">
            <a:spAutoFit/>
          </a:bodyPr>
          <a:lstStyle/>
          <a:p>
            <a:r>
              <a:rPr lang="en-US" sz="3600" b="1" dirty="0" smtClean="0">
                <a:solidFill>
                  <a:prstClr val="black"/>
                </a:solidFill>
              </a:rPr>
              <a:t>Non-Medical Transportation </a:t>
            </a:r>
            <a:endParaRPr lang="en-US" sz="3600" b="1" dirty="0">
              <a:solidFill>
                <a:prstClr val="black"/>
              </a:solidFill>
            </a:endParaRPr>
          </a:p>
          <a:p>
            <a:endParaRPr lang="en-US" dirty="0">
              <a:solidFill>
                <a:prstClr val="black"/>
              </a:solidFill>
            </a:endParaRPr>
          </a:p>
        </p:txBody>
      </p:sp>
      <p:pic>
        <p:nvPicPr>
          <p:cNvPr id="5" name="Picture 4" descr="Image result for uber"/>
          <p:cNvPicPr/>
          <p:nvPr/>
        </p:nvPicPr>
        <p:blipFill rotWithShape="1">
          <a:blip r:embed="rId2">
            <a:extLst>
              <a:ext uri="{BEBA8EAE-BF5A-486C-A8C5-ECC9F3942E4B}">
                <a14:imgProps xmlns:a14="http://schemas.microsoft.com/office/drawing/2010/main">
                  <a14:imgLayer r:embed="rId3">
                    <a14:imgEffect>
                      <a14:backgroundRemoval t="1429" b="99524" l="10000" r="90000">
                        <a14:foregroundMark x1="48250" y1="52857" x2="48250" y2="52857"/>
                        <a14:foregroundMark x1="45333" y1="48571" x2="45333" y2="48571"/>
                        <a14:foregroundMark x1="42167" y1="55873" x2="42167" y2="55873"/>
                        <a14:foregroundMark x1="36667" y1="55556" x2="36667" y2="55556"/>
                        <a14:foregroundMark x1="35417" y1="46984" x2="35417" y2="46984"/>
                        <a14:foregroundMark x1="36417" y1="43651" x2="36417" y2="43651"/>
                        <a14:foregroundMark x1="45333" y1="44921" x2="45333" y2="44921"/>
                        <a14:foregroundMark x1="44833" y1="54921" x2="44833" y2="54921"/>
                        <a14:foregroundMark x1="53833" y1="51270" x2="53833" y2="51270"/>
                        <a14:foregroundMark x1="56417" y1="50000" x2="56417" y2="50000"/>
                        <a14:foregroundMark x1="57083" y1="49524" x2="57083" y2="49524"/>
                        <a14:foregroundMark x1="51000" y1="54921" x2="51000" y2="54921"/>
                        <a14:foregroundMark x1="56917" y1="55556" x2="56917" y2="55556"/>
                        <a14:foregroundMark x1="54333" y1="49206" x2="54333" y2="49206"/>
                        <a14:foregroundMark x1="57333" y1="47302" x2="57333" y2="47302"/>
                        <a14:foregroundMark x1="62167" y1="51905" x2="62167" y2="51905"/>
                        <a14:foregroundMark x1="62000" y1="48889" x2="62000" y2="48889"/>
                      </a14:backgroundRemoval>
                    </a14:imgEffect>
                  </a14:imgLayer>
                </a14:imgProps>
              </a:ext>
              <a:ext uri="{28A0092B-C50C-407E-A947-70E740481C1C}">
                <a14:useLocalDpi xmlns:a14="http://schemas.microsoft.com/office/drawing/2010/main" val="0"/>
              </a:ext>
            </a:extLst>
          </a:blip>
          <a:srcRect l="29133" t="12360" r="28957" b="10338"/>
          <a:stretch/>
        </p:blipFill>
        <p:spPr bwMode="auto">
          <a:xfrm>
            <a:off x="3387246" y="1039463"/>
            <a:ext cx="1993953" cy="1672286"/>
          </a:xfrm>
          <a:prstGeom prst="rect">
            <a:avLst/>
          </a:prstGeom>
          <a:noFill/>
          <a:ln>
            <a:noFill/>
          </a:ln>
        </p:spPr>
      </p:pic>
      <p:pic>
        <p:nvPicPr>
          <p:cNvPr id="6" name="Picture 5" descr="Image result for lyft logo"/>
          <p:cNvPicPr/>
          <p:nvPr/>
        </p:nvPicPr>
        <p:blipFill>
          <a:blip r:embed="rId4">
            <a:extLst>
              <a:ext uri="{BEBA8EAE-BF5A-486C-A8C5-ECC9F3942E4B}">
                <a14:imgProps xmlns:a14="http://schemas.microsoft.com/office/drawing/2010/main">
                  <a14:imgLayer r:embed="rId5">
                    <a14:imgEffect>
                      <a14:backgroundRemoval t="10000" b="90000" l="10000" r="90000">
                        <a14:foregroundMark x1="45857" y1="53333" x2="45857" y2="53333"/>
                        <a14:foregroundMark x1="39286" y1="50095" x2="39286" y2="50095"/>
                        <a14:foregroundMark x1="41571" y1="49333" x2="41571" y2="49333"/>
                        <a14:foregroundMark x1="53000" y1="49143" x2="53000" y2="49143"/>
                        <a14:foregroundMark x1="68286" y1="53905" x2="68286" y2="53905"/>
                        <a14:foregroundMark x1="65571" y1="45524" x2="65571" y2="45524"/>
                        <a14:foregroundMark x1="57571" y1="50286" x2="57571" y2="50286"/>
                        <a14:foregroundMark x1="29857" y1="39238" x2="29857" y2="39238"/>
                        <a14:foregroundMark x1="35571" y1="39048" x2="35571" y2="39048"/>
                        <a14:foregroundMark x1="52143" y1="38667" x2="52143" y2="38667"/>
                        <a14:backgroundMark x1="18000" y1="49333" x2="18000" y2="49333"/>
                      </a14:backgroundRemoval>
                    </a14:imgEffect>
                  </a14:imgLayer>
                </a14:imgProps>
              </a:ext>
              <a:ext uri="{28A0092B-C50C-407E-A947-70E740481C1C}">
                <a14:useLocalDpi xmlns:a14="http://schemas.microsoft.com/office/drawing/2010/main" val="0"/>
              </a:ext>
            </a:extLst>
          </a:blip>
          <a:srcRect/>
          <a:stretch>
            <a:fillRect/>
          </a:stretch>
        </p:blipFill>
        <p:spPr bwMode="auto">
          <a:xfrm>
            <a:off x="2005361" y="1584613"/>
            <a:ext cx="4757722" cy="3090450"/>
          </a:xfrm>
          <a:prstGeom prst="rect">
            <a:avLst/>
          </a:prstGeom>
          <a:noFill/>
          <a:ln>
            <a:noFill/>
          </a:ln>
        </p:spPr>
      </p:pic>
      <p:pic>
        <p:nvPicPr>
          <p:cNvPr id="7" name="Picture 2" descr="Metro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9962" y="1039463"/>
            <a:ext cx="1925349" cy="24243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burlington trailways bus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4580" y="1610474"/>
            <a:ext cx="3269420" cy="1307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5836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Clinic</a:t>
            </a:r>
            <a:endParaRPr lang="en-US" dirty="0"/>
          </a:p>
        </p:txBody>
      </p:sp>
      <p:sp>
        <p:nvSpPr>
          <p:cNvPr id="3" name="Content Placeholder 2"/>
          <p:cNvSpPr>
            <a:spLocks noGrp="1"/>
          </p:cNvSpPr>
          <p:nvPr>
            <p:ph idx="1"/>
          </p:nvPr>
        </p:nvSpPr>
        <p:spPr/>
        <p:txBody>
          <a:bodyPr>
            <a:normAutofit fontScale="70000" lnSpcReduction="20000"/>
          </a:bodyPr>
          <a:lstStyle/>
          <a:p>
            <a:r>
              <a:rPr lang="en-US" dirty="0"/>
              <a:t>The clinic will be staffed by a Physician’s </a:t>
            </a:r>
            <a:r>
              <a:rPr lang="en-US" dirty="0" err="1"/>
              <a:t>physician’s</a:t>
            </a:r>
            <a:r>
              <a:rPr lang="en-US" dirty="0"/>
              <a:t> Assistant </a:t>
            </a:r>
            <a:r>
              <a:rPr lang="en-US" dirty="0" err="1"/>
              <a:t>assistant</a:t>
            </a:r>
            <a:r>
              <a:rPr lang="en-US" dirty="0"/>
              <a:t> with hours </a:t>
            </a:r>
            <a:r>
              <a:rPr lang="en-US" dirty="0" smtClean="0"/>
              <a:t>compatible to </a:t>
            </a:r>
            <a:r>
              <a:rPr lang="en-US" dirty="0"/>
              <a:t>with student schedules. </a:t>
            </a:r>
            <a:endParaRPr lang="en-US" dirty="0" smtClean="0"/>
          </a:p>
          <a:p>
            <a:endParaRPr lang="en-US" dirty="0"/>
          </a:p>
          <a:p>
            <a:r>
              <a:rPr lang="en-US" dirty="0" smtClean="0"/>
              <a:t>Services plan to include </a:t>
            </a:r>
            <a:r>
              <a:rPr lang="en-US" dirty="0"/>
              <a:t>treatment of sprains, strains, fevers, strep</a:t>
            </a:r>
          </a:p>
          <a:p>
            <a:pPr marL="0" indent="0">
              <a:buNone/>
            </a:pPr>
            <a:r>
              <a:rPr lang="en-US" dirty="0" smtClean="0"/>
              <a:t>	throat </a:t>
            </a:r>
            <a:r>
              <a:rPr lang="en-US" dirty="0"/>
              <a:t>testing, cold and flu treatment, pneumonia, minor </a:t>
            </a:r>
            <a:r>
              <a:rPr lang="en-US" dirty="0" smtClean="0"/>
              <a:t>	fractures</a:t>
            </a:r>
            <a:r>
              <a:rPr lang="en-US" dirty="0"/>
              <a:t>, lacerations, </a:t>
            </a:r>
            <a:r>
              <a:rPr lang="en-US" dirty="0" smtClean="0"/>
              <a:t>seasonal flu vaccines and other acute 	problems. </a:t>
            </a:r>
          </a:p>
          <a:p>
            <a:endParaRPr lang="en-US" dirty="0" smtClean="0"/>
          </a:p>
          <a:p>
            <a:r>
              <a:rPr lang="en-US" dirty="0" smtClean="0"/>
              <a:t>Medication</a:t>
            </a:r>
            <a:r>
              <a:rPr lang="en-US" dirty="0"/>
              <a:t>, and additional </a:t>
            </a:r>
            <a:r>
              <a:rPr lang="en-US" dirty="0" smtClean="0"/>
              <a:t>tests may </a:t>
            </a:r>
            <a:r>
              <a:rPr lang="en-US" dirty="0"/>
              <a:t>drive costs for a student and would be handled through the student’s insurance.</a:t>
            </a:r>
          </a:p>
        </p:txBody>
      </p:sp>
    </p:spTree>
    <p:extLst>
      <p:ext uri="{BB962C8B-B14F-4D97-AF65-F5344CB8AC3E}">
        <p14:creationId xmlns:p14="http://schemas.microsoft.com/office/powerpoint/2010/main" val="14700356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Clinic</a:t>
            </a:r>
            <a:endParaRPr lang="en-US" dirty="0"/>
          </a:p>
        </p:txBody>
      </p:sp>
      <p:sp>
        <p:nvSpPr>
          <p:cNvPr id="3" name="Content Placeholder 2"/>
          <p:cNvSpPr>
            <a:spLocks noGrp="1"/>
          </p:cNvSpPr>
          <p:nvPr>
            <p:ph idx="1"/>
          </p:nvPr>
        </p:nvSpPr>
        <p:spPr/>
        <p:txBody>
          <a:bodyPr/>
          <a:lstStyle/>
          <a:p>
            <a:r>
              <a:rPr lang="en-US" dirty="0" smtClean="0"/>
              <a:t>In accordance with guidance from the CDC, American College Health Association and the Illinois Department of Public Health, planning and preparation is ongoing for the Health Clinic to assist the College in addressing COVID-19 concerns. </a:t>
            </a:r>
            <a:endParaRPr lang="en-US" dirty="0"/>
          </a:p>
        </p:txBody>
      </p:sp>
    </p:spTree>
    <p:extLst>
      <p:ext uri="{BB962C8B-B14F-4D97-AF65-F5344CB8AC3E}">
        <p14:creationId xmlns:p14="http://schemas.microsoft.com/office/powerpoint/2010/main" val="41255146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180" y="305039"/>
            <a:ext cx="3040380" cy="857250"/>
          </a:xfrm>
        </p:spPr>
        <p:txBody>
          <a:bodyPr>
            <a:normAutofit fontScale="90000"/>
          </a:bodyPr>
          <a:lstStyle/>
          <a:p>
            <a:r>
              <a:rPr lang="en-US" dirty="0" smtClean="0"/>
              <a:t>THANK YOU!</a:t>
            </a:r>
            <a:endParaRPr lang="en-US" dirty="0"/>
          </a:p>
        </p:txBody>
      </p:sp>
      <p:sp>
        <p:nvSpPr>
          <p:cNvPr id="4" name="TextBox 3"/>
          <p:cNvSpPr txBox="1"/>
          <p:nvPr/>
        </p:nvSpPr>
        <p:spPr>
          <a:xfrm>
            <a:off x="899160" y="1162289"/>
            <a:ext cx="7467600" cy="3139321"/>
          </a:xfrm>
          <a:prstGeom prst="rect">
            <a:avLst/>
          </a:prstGeom>
          <a:noFill/>
        </p:spPr>
        <p:txBody>
          <a:bodyPr wrap="square" rtlCol="0">
            <a:spAutoFit/>
          </a:bodyPr>
          <a:lstStyle/>
          <a:p>
            <a:r>
              <a:rPr lang="en-US" dirty="0" smtClean="0"/>
              <a:t>This presentation will be available on the </a:t>
            </a:r>
            <a:r>
              <a:rPr lang="en-US" dirty="0" err="1" smtClean="0"/>
              <a:t>Augustana</a:t>
            </a:r>
            <a:r>
              <a:rPr lang="en-US" dirty="0" smtClean="0"/>
              <a:t> Orientation webpage shortly. </a:t>
            </a:r>
          </a:p>
          <a:p>
            <a:endParaRPr lang="en-US" dirty="0"/>
          </a:p>
          <a:p>
            <a:r>
              <a:rPr lang="en-US" dirty="0" smtClean="0"/>
              <a:t>In addition to contacting these presenters for more information, please feel free to continue directing questions to your student’s Admissions Counselor. </a:t>
            </a:r>
          </a:p>
          <a:p>
            <a:endParaRPr lang="en-US" dirty="0" smtClean="0"/>
          </a:p>
          <a:p>
            <a:r>
              <a:rPr lang="en-US" dirty="0" smtClean="0"/>
              <a:t>And please stay tuned as the College shares more plans for Fall 2020 as additional guidance from the CDC or other health experts becomes available. </a:t>
            </a:r>
          </a:p>
          <a:p>
            <a:endParaRPr lang="en-US" dirty="0" smtClean="0"/>
          </a:p>
          <a:p>
            <a:pPr algn="ctr"/>
            <a:r>
              <a:rPr lang="en-US" sz="3600" dirty="0" smtClean="0"/>
              <a:t>GO VIKINGS!</a:t>
            </a:r>
            <a:endParaRPr lang="en-US" sz="3600" dirty="0"/>
          </a:p>
        </p:txBody>
      </p:sp>
      <p:pic>
        <p:nvPicPr>
          <p:cNvPr id="5" name="Picture 4"/>
          <p:cNvPicPr>
            <a:picLocks noChangeAspect="1"/>
          </p:cNvPicPr>
          <p:nvPr/>
        </p:nvPicPr>
        <p:blipFill>
          <a:blip r:embed="rId2"/>
          <a:stretch>
            <a:fillRect/>
          </a:stretch>
        </p:blipFill>
        <p:spPr>
          <a:xfrm>
            <a:off x="7195185" y="231457"/>
            <a:ext cx="742950" cy="809625"/>
          </a:xfrm>
          <a:prstGeom prst="rect">
            <a:avLst/>
          </a:prstGeom>
        </p:spPr>
      </p:pic>
    </p:spTree>
    <p:extLst>
      <p:ext uri="{BB962C8B-B14F-4D97-AF65-F5344CB8AC3E}">
        <p14:creationId xmlns:p14="http://schemas.microsoft.com/office/powerpoint/2010/main" val="49400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3"/>
          <p:cNvSpPr txBox="1">
            <a:spLocks noGrp="1"/>
          </p:cNvSpPr>
          <p:nvPr>
            <p:ph type="title"/>
          </p:nvPr>
        </p:nvSpPr>
        <p:spPr>
          <a:xfrm>
            <a:off x="294750" y="367913"/>
            <a:ext cx="8211900" cy="88897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140"/>
              <a:buFont typeface="Cambria"/>
              <a:buNone/>
            </a:pPr>
            <a:r>
              <a:rPr lang="en-US" sz="4140" dirty="0"/>
              <a:t>Academic Support Services: Something for Everyone</a:t>
            </a:r>
            <a:endParaRPr dirty="0"/>
          </a:p>
        </p:txBody>
      </p:sp>
      <p:sp>
        <p:nvSpPr>
          <p:cNvPr id="92" name="Google Shape;92;p13"/>
          <p:cNvSpPr txBox="1">
            <a:spLocks noGrp="1"/>
          </p:cNvSpPr>
          <p:nvPr>
            <p:ph type="body" idx="1"/>
          </p:nvPr>
        </p:nvSpPr>
        <p:spPr>
          <a:xfrm>
            <a:off x="3874245" y="1764030"/>
            <a:ext cx="4857225" cy="2133600"/>
          </a:xfrm>
          <a:prstGeom prst="rect">
            <a:avLst/>
          </a:prstGeom>
          <a:noFill/>
          <a:ln>
            <a:noFill/>
          </a:ln>
        </p:spPr>
        <p:txBody>
          <a:bodyPr spcFirstLastPara="1" wrap="square" lIns="91425" tIns="45700" rIns="91425" bIns="45700" anchor="t" anchorCtr="0">
            <a:noAutofit/>
          </a:bodyPr>
          <a:lstStyle/>
          <a:p>
            <a:pPr marL="0" lvl="1" indent="0" algn="ctr" rtl="0">
              <a:spcBef>
                <a:spcPts val="400"/>
              </a:spcBef>
              <a:spcAft>
                <a:spcPts val="0"/>
              </a:spcAft>
              <a:buSzPts val="2000"/>
              <a:buNone/>
            </a:pPr>
            <a:r>
              <a:rPr lang="en-US" sz="2000" b="1" dirty="0" smtClean="0"/>
              <a:t>Ms. Yen Dao</a:t>
            </a:r>
            <a:endParaRPr sz="2000" dirty="0" smtClean="0"/>
          </a:p>
          <a:p>
            <a:pPr marL="0" lvl="1" indent="0" algn="ctr" rtl="0">
              <a:spcBef>
                <a:spcPts val="400"/>
              </a:spcBef>
              <a:spcAft>
                <a:spcPts val="0"/>
              </a:spcAft>
              <a:buSzPts val="2000"/>
              <a:buNone/>
            </a:pPr>
            <a:r>
              <a:rPr lang="en-US" sz="2000" dirty="0" smtClean="0"/>
              <a:t>Director of Student Success Services</a:t>
            </a:r>
            <a:endParaRPr sz="2000" dirty="0" smtClean="0"/>
          </a:p>
          <a:p>
            <a:pPr marL="0" lvl="1" indent="0" algn="ctr" rtl="0">
              <a:spcBef>
                <a:spcPts val="400"/>
              </a:spcBef>
              <a:spcAft>
                <a:spcPts val="0"/>
              </a:spcAft>
              <a:buSzPts val="2000"/>
              <a:buNone/>
            </a:pPr>
            <a:r>
              <a:rPr lang="en-US" sz="2000" dirty="0" smtClean="0"/>
              <a:t>Learning Commons</a:t>
            </a:r>
            <a:endParaRPr sz="2000" dirty="0" smtClean="0"/>
          </a:p>
          <a:p>
            <a:pPr marL="0" lvl="1" indent="0" algn="ctr" rtl="0">
              <a:spcBef>
                <a:spcPts val="400"/>
              </a:spcBef>
              <a:spcAft>
                <a:spcPts val="0"/>
              </a:spcAft>
              <a:buSzPts val="2000"/>
              <a:buNone/>
            </a:pPr>
            <a:r>
              <a:rPr lang="en-US" sz="2000" u="sng" dirty="0" smtClean="0">
                <a:solidFill>
                  <a:schemeClr val="hlink"/>
                </a:solidFill>
                <a:hlinkClick r:id="rId3"/>
              </a:rPr>
              <a:t>yendao@augustana.edu</a:t>
            </a:r>
            <a:endParaRPr sz="2000" dirty="0" smtClean="0"/>
          </a:p>
          <a:p>
            <a:pPr marL="0" lvl="1" indent="0" algn="ctr" rtl="0">
              <a:spcBef>
                <a:spcPts val="400"/>
              </a:spcBef>
              <a:spcAft>
                <a:spcPts val="0"/>
              </a:spcAft>
              <a:buSzPts val="2000"/>
              <a:buNone/>
            </a:pPr>
            <a:r>
              <a:rPr lang="en-US" sz="2000" dirty="0" smtClean="0"/>
              <a:t>309-794-8016</a:t>
            </a:r>
            <a:endParaRPr sz="2000" dirty="0" smtClean="0"/>
          </a:p>
          <a:p>
            <a:pPr marL="0" lvl="1" indent="0" algn="ctr" rtl="0">
              <a:spcBef>
                <a:spcPts val="400"/>
              </a:spcBef>
              <a:spcAft>
                <a:spcPts val="0"/>
              </a:spcAft>
              <a:buSzPts val="2000"/>
              <a:buNone/>
            </a:pPr>
            <a:endParaRPr sz="2200" dirty="0" smtClean="0"/>
          </a:p>
          <a:p>
            <a:pPr marL="342900" lvl="0" indent="-88900" algn="l" rtl="0">
              <a:spcBef>
                <a:spcPts val="440"/>
              </a:spcBef>
              <a:spcAft>
                <a:spcPts val="0"/>
              </a:spcAft>
              <a:buSzPts val="2200"/>
              <a:buNone/>
            </a:pPr>
            <a:endParaRPr dirty="0"/>
          </a:p>
        </p:txBody>
      </p:sp>
    </p:spTree>
    <p:extLst>
      <p:ext uri="{BB962C8B-B14F-4D97-AF65-F5344CB8AC3E}">
        <p14:creationId xmlns:p14="http://schemas.microsoft.com/office/powerpoint/2010/main" val="1660094084"/>
      </p:ext>
    </p:extLst>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4"/>
          <p:cNvSpPr txBox="1">
            <a:spLocks noGrp="1"/>
          </p:cNvSpPr>
          <p:nvPr>
            <p:ph type="title"/>
          </p:nvPr>
        </p:nvSpPr>
        <p:spPr>
          <a:xfrm>
            <a:off x="457200" y="205979"/>
            <a:ext cx="7620000" cy="8572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600"/>
              <a:buFont typeface="Cambria"/>
              <a:buNone/>
            </a:pPr>
            <a:r>
              <a:rPr lang="en-US"/>
              <a:t>What is Success?</a:t>
            </a:r>
            <a:endParaRPr/>
          </a:p>
        </p:txBody>
      </p:sp>
      <p:pic>
        <p:nvPicPr>
          <p:cNvPr id="99" name="Google Shape;99;p14"/>
          <p:cNvPicPr preferRelativeResize="0">
            <a:picLocks noGrp="1"/>
          </p:cNvPicPr>
          <p:nvPr>
            <p:ph type="body" idx="1"/>
          </p:nvPr>
        </p:nvPicPr>
        <p:blipFill rotWithShape="1">
          <a:blip r:embed="rId3">
            <a:alphaModFix/>
          </a:blip>
          <a:srcRect/>
          <a:stretch/>
        </p:blipFill>
        <p:spPr>
          <a:xfrm>
            <a:off x="278696" y="914401"/>
            <a:ext cx="5845881" cy="3288308"/>
          </a:xfrm>
          <a:prstGeom prst="rect">
            <a:avLst/>
          </a:prstGeom>
          <a:noFill/>
          <a:ln>
            <a:noFill/>
          </a:ln>
        </p:spPr>
      </p:pic>
      <p:sp>
        <p:nvSpPr>
          <p:cNvPr id="100" name="Google Shape;100;p14"/>
          <p:cNvSpPr/>
          <p:nvPr/>
        </p:nvSpPr>
        <p:spPr>
          <a:xfrm>
            <a:off x="6124576" y="1795245"/>
            <a:ext cx="2181224" cy="12234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0" i="0" u="none" strike="noStrike" cap="none">
                <a:solidFill>
                  <a:schemeClr val="dk2"/>
                </a:solidFill>
                <a:latin typeface="Calibri"/>
                <a:ea typeface="Calibri"/>
                <a:cs typeface="Calibri"/>
                <a:sym typeface="Calibri"/>
              </a:rPr>
              <a:t>“There is no elevator to success. You have to take the stairs…” –Zig Ziglar</a:t>
            </a:r>
            <a:endParaRPr sz="2000">
              <a:solidFill>
                <a:schemeClr val="dk2"/>
              </a:solidFill>
              <a:latin typeface="Calibri"/>
              <a:ea typeface="Calibri"/>
              <a:cs typeface="Calibri"/>
              <a:sym typeface="Calibri"/>
            </a:endParaRPr>
          </a:p>
        </p:txBody>
      </p:sp>
    </p:spTree>
    <p:extLst>
      <p:ext uri="{BB962C8B-B14F-4D97-AF65-F5344CB8AC3E}">
        <p14:creationId xmlns:p14="http://schemas.microsoft.com/office/powerpoint/2010/main" val="65024170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childTnLst>
                                </p:cTn>
                              </p:par>
                              <p:par>
                                <p:cTn id="8" presetID="10" presetClass="entr" presetSubtype="0" fill="hold"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fade">
                                      <p:cBhvr>
                                        <p:cTn id="10"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xfrm>
            <a:off x="-139223" y="485776"/>
            <a:ext cx="8445023" cy="31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150"/>
              <a:buFont typeface="Cambria"/>
              <a:buNone/>
            </a:pPr>
            <a:r>
              <a:rPr lang="en-US" sz="3150" dirty="0"/>
              <a:t>Members of the Learning Commons Family</a:t>
            </a:r>
            <a:r>
              <a:rPr lang="en-US" sz="4140" dirty="0"/>
              <a:t/>
            </a:r>
            <a:br>
              <a:rPr lang="en-US" sz="4140" dirty="0"/>
            </a:br>
            <a:endParaRPr sz="4140" dirty="0"/>
          </a:p>
        </p:txBody>
      </p:sp>
      <p:pic>
        <p:nvPicPr>
          <p:cNvPr id="107" name="Google Shape;107;p15"/>
          <p:cNvPicPr preferRelativeResize="0">
            <a:picLocks noGrp="1"/>
          </p:cNvPicPr>
          <p:nvPr>
            <p:ph type="body" idx="1"/>
          </p:nvPr>
        </p:nvPicPr>
        <p:blipFill rotWithShape="1">
          <a:blip r:embed="rId3">
            <a:alphaModFix/>
          </a:blip>
          <a:srcRect/>
          <a:stretch/>
        </p:blipFill>
        <p:spPr>
          <a:xfrm>
            <a:off x="293735" y="619125"/>
            <a:ext cx="1226184" cy="1226184"/>
          </a:xfrm>
          <a:prstGeom prst="rect">
            <a:avLst/>
          </a:prstGeom>
          <a:noFill/>
          <a:ln>
            <a:noFill/>
          </a:ln>
        </p:spPr>
      </p:pic>
      <p:pic>
        <p:nvPicPr>
          <p:cNvPr id="108" name="Google Shape;108;p15"/>
          <p:cNvPicPr preferRelativeResize="0"/>
          <p:nvPr/>
        </p:nvPicPr>
        <p:blipFill rotWithShape="1">
          <a:blip r:embed="rId4">
            <a:alphaModFix/>
          </a:blip>
          <a:srcRect/>
          <a:stretch/>
        </p:blipFill>
        <p:spPr>
          <a:xfrm>
            <a:off x="1724026" y="619125"/>
            <a:ext cx="1226185" cy="1226185"/>
          </a:xfrm>
          <a:prstGeom prst="rect">
            <a:avLst/>
          </a:prstGeom>
          <a:noFill/>
          <a:ln>
            <a:noFill/>
          </a:ln>
        </p:spPr>
      </p:pic>
      <p:sp>
        <p:nvSpPr>
          <p:cNvPr id="109" name="Google Shape;109;p15"/>
          <p:cNvSpPr txBox="1"/>
          <p:nvPr/>
        </p:nvSpPr>
        <p:spPr>
          <a:xfrm>
            <a:off x="165577" y="1876425"/>
            <a:ext cx="1444400" cy="6924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a:solidFill>
                  <a:schemeClr val="dk1"/>
                </a:solidFill>
                <a:latin typeface="Calibri"/>
                <a:ea typeface="Calibri"/>
                <a:cs typeface="Calibri"/>
                <a:sym typeface="Calibri"/>
              </a:rPr>
              <a:t>Lucas Street, Director of RWC</a:t>
            </a:r>
            <a:endParaRPr sz="1600" dirty="0">
              <a:solidFill>
                <a:schemeClr val="dk1"/>
              </a:solidFill>
              <a:latin typeface="Calibri"/>
              <a:ea typeface="Calibri"/>
              <a:cs typeface="Calibri"/>
              <a:sym typeface="Calibri"/>
            </a:endParaRPr>
          </a:p>
        </p:txBody>
      </p:sp>
      <p:sp>
        <p:nvSpPr>
          <p:cNvPr id="110" name="Google Shape;110;p15"/>
          <p:cNvSpPr txBox="1"/>
          <p:nvPr/>
        </p:nvSpPr>
        <p:spPr>
          <a:xfrm>
            <a:off x="7058024" y="1933575"/>
            <a:ext cx="1971676" cy="900247"/>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None/>
            </a:pPr>
            <a:r>
              <a:rPr lang="en-US" sz="1600" dirty="0" err="1">
                <a:solidFill>
                  <a:schemeClr val="dk1"/>
                </a:solidFill>
                <a:latin typeface="Calibri"/>
                <a:ea typeface="Calibri"/>
                <a:cs typeface="Calibri"/>
                <a:sym typeface="Calibri"/>
              </a:rPr>
              <a:t>Kam</a:t>
            </a:r>
            <a:r>
              <a:rPr lang="en-US" sz="1600" dirty="0">
                <a:solidFill>
                  <a:schemeClr val="dk1"/>
                </a:solidFill>
                <a:latin typeface="Calibri"/>
                <a:ea typeface="Calibri"/>
                <a:cs typeface="Calibri"/>
                <a:sym typeface="Calibri"/>
              </a:rPr>
              <a:t> Williams,</a:t>
            </a:r>
            <a:endParaRPr sz="1600" dirty="0"/>
          </a:p>
          <a:p>
            <a:pPr marL="285750" marR="0" lvl="0" indent="-285750" algn="l" rtl="0">
              <a:spcBef>
                <a:spcPts val="0"/>
              </a:spcBef>
              <a:spcAft>
                <a:spcPts val="0"/>
              </a:spcAft>
              <a:buNone/>
            </a:pPr>
            <a:r>
              <a:rPr lang="en-US" sz="1600" dirty="0">
                <a:solidFill>
                  <a:schemeClr val="dk1"/>
                </a:solidFill>
                <a:latin typeface="Calibri"/>
                <a:ea typeface="Calibri"/>
                <a:cs typeface="Calibri"/>
                <a:sym typeface="Calibri"/>
              </a:rPr>
              <a:t>Director </a:t>
            </a:r>
            <a:r>
              <a:rPr lang="en-US" sz="1600" dirty="0" smtClean="0">
                <a:solidFill>
                  <a:schemeClr val="dk1"/>
                </a:solidFill>
                <a:latin typeface="Calibri"/>
                <a:ea typeface="Calibri"/>
                <a:cs typeface="Calibri"/>
                <a:sym typeface="Calibri"/>
              </a:rPr>
              <a:t>of</a:t>
            </a:r>
            <a:r>
              <a:rPr lang="en-US" sz="1600" dirty="0">
                <a:sym typeface="Calibri"/>
              </a:rPr>
              <a:t> </a:t>
            </a:r>
            <a:r>
              <a:rPr lang="en-US" sz="1600" dirty="0" smtClean="0">
                <a:solidFill>
                  <a:schemeClr val="dk1"/>
                </a:solidFill>
                <a:latin typeface="Calibri"/>
                <a:ea typeface="Calibri"/>
                <a:cs typeface="Calibri"/>
                <a:sym typeface="Calibri"/>
              </a:rPr>
              <a:t>Disability</a:t>
            </a:r>
            <a:endParaRPr sz="1600" dirty="0"/>
          </a:p>
          <a:p>
            <a:pPr marL="285750" marR="0" lvl="0" indent="-285750" algn="l" rtl="0">
              <a:spcBef>
                <a:spcPts val="0"/>
              </a:spcBef>
              <a:spcAft>
                <a:spcPts val="0"/>
              </a:spcAft>
              <a:buNone/>
            </a:pPr>
            <a:r>
              <a:rPr lang="en-US" sz="1600" dirty="0">
                <a:solidFill>
                  <a:schemeClr val="dk1"/>
                </a:solidFill>
                <a:latin typeface="Calibri"/>
                <a:ea typeface="Calibri"/>
                <a:cs typeface="Calibri"/>
                <a:sym typeface="Calibri"/>
              </a:rPr>
              <a:t>Services</a:t>
            </a:r>
            <a:endParaRPr sz="1600" dirty="0">
              <a:solidFill>
                <a:schemeClr val="dk1"/>
              </a:solidFill>
              <a:latin typeface="Calibri"/>
              <a:ea typeface="Calibri"/>
              <a:cs typeface="Calibri"/>
              <a:sym typeface="Calibri"/>
            </a:endParaRPr>
          </a:p>
        </p:txBody>
      </p:sp>
      <p:sp>
        <p:nvSpPr>
          <p:cNvPr id="111" name="Google Shape;111;p15"/>
          <p:cNvSpPr txBox="1"/>
          <p:nvPr/>
        </p:nvSpPr>
        <p:spPr>
          <a:xfrm>
            <a:off x="1752601" y="1876425"/>
            <a:ext cx="1356813" cy="90024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a:solidFill>
                  <a:schemeClr val="dk1"/>
                </a:solidFill>
                <a:latin typeface="Calibri"/>
                <a:ea typeface="Calibri"/>
                <a:cs typeface="Calibri"/>
                <a:sym typeface="Calibri"/>
              </a:rPr>
              <a:t>Dr. Jake </a:t>
            </a:r>
            <a:r>
              <a:rPr lang="en-US" sz="1600" dirty="0" err="1">
                <a:solidFill>
                  <a:schemeClr val="dk1"/>
                </a:solidFill>
                <a:latin typeface="Calibri"/>
                <a:ea typeface="Calibri"/>
                <a:cs typeface="Calibri"/>
                <a:sym typeface="Calibri"/>
              </a:rPr>
              <a:t>Romaniello</a:t>
            </a:r>
            <a:r>
              <a:rPr lang="en-US" sz="1600" dirty="0">
                <a:solidFill>
                  <a:schemeClr val="dk1"/>
                </a:solidFill>
                <a:latin typeface="Calibri"/>
                <a:ea typeface="Calibri"/>
                <a:cs typeface="Calibri"/>
                <a:sym typeface="Calibri"/>
              </a:rPr>
              <a:t>, ELL Specialist</a:t>
            </a:r>
            <a:endParaRPr sz="1600" dirty="0">
              <a:solidFill>
                <a:schemeClr val="dk1"/>
              </a:solidFill>
              <a:latin typeface="Calibri"/>
              <a:ea typeface="Calibri"/>
              <a:cs typeface="Calibri"/>
              <a:sym typeface="Calibri"/>
            </a:endParaRPr>
          </a:p>
        </p:txBody>
      </p:sp>
      <p:pic>
        <p:nvPicPr>
          <p:cNvPr id="112" name="Google Shape;112;p15"/>
          <p:cNvPicPr preferRelativeResize="0"/>
          <p:nvPr/>
        </p:nvPicPr>
        <p:blipFill rotWithShape="1">
          <a:blip r:embed="rId5">
            <a:alphaModFix/>
          </a:blip>
          <a:srcRect/>
          <a:stretch/>
        </p:blipFill>
        <p:spPr>
          <a:xfrm>
            <a:off x="669499" y="2651640"/>
            <a:ext cx="2079772" cy="1434816"/>
          </a:xfrm>
          <a:prstGeom prst="rect">
            <a:avLst/>
          </a:prstGeom>
          <a:noFill/>
          <a:ln>
            <a:noFill/>
          </a:ln>
        </p:spPr>
      </p:pic>
      <p:sp>
        <p:nvSpPr>
          <p:cNvPr id="113" name="Google Shape;113;p15"/>
          <p:cNvSpPr txBox="1"/>
          <p:nvPr/>
        </p:nvSpPr>
        <p:spPr>
          <a:xfrm>
            <a:off x="825221" y="4038831"/>
            <a:ext cx="1905000" cy="38077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Miyuki </a:t>
            </a:r>
            <a:r>
              <a:rPr lang="en-US" sz="1800" dirty="0" smtClean="0">
                <a:solidFill>
                  <a:schemeClr val="dk1"/>
                </a:solidFill>
                <a:latin typeface="Calibri"/>
                <a:ea typeface="Calibri"/>
                <a:cs typeface="Calibri"/>
                <a:sym typeface="Calibri"/>
              </a:rPr>
              <a:t>Komura</a:t>
            </a:r>
            <a:endParaRPr sz="1800" dirty="0">
              <a:solidFill>
                <a:schemeClr val="dk1"/>
              </a:solidFill>
              <a:latin typeface="Calibri"/>
              <a:ea typeface="Calibri"/>
              <a:cs typeface="Calibri"/>
              <a:sym typeface="Calibri"/>
            </a:endParaRPr>
          </a:p>
        </p:txBody>
      </p:sp>
      <p:sp>
        <p:nvSpPr>
          <p:cNvPr id="114" name="Google Shape;114;p15"/>
          <p:cNvSpPr txBox="1"/>
          <p:nvPr/>
        </p:nvSpPr>
        <p:spPr>
          <a:xfrm>
            <a:off x="3925320" y="4017910"/>
            <a:ext cx="1518081"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Genesis Li</a:t>
            </a:r>
            <a:endParaRPr sz="1800" dirty="0">
              <a:solidFill>
                <a:schemeClr val="dk1"/>
              </a:solidFill>
              <a:latin typeface="Calibri"/>
              <a:ea typeface="Calibri"/>
              <a:cs typeface="Calibri"/>
              <a:sym typeface="Calibri"/>
            </a:endParaRPr>
          </a:p>
        </p:txBody>
      </p:sp>
      <p:pic>
        <p:nvPicPr>
          <p:cNvPr id="115" name="Google Shape;115;p15"/>
          <p:cNvPicPr preferRelativeResize="0"/>
          <p:nvPr/>
        </p:nvPicPr>
        <p:blipFill rotWithShape="1">
          <a:blip r:embed="rId6">
            <a:alphaModFix/>
          </a:blip>
          <a:srcRect/>
          <a:stretch/>
        </p:blipFill>
        <p:spPr>
          <a:xfrm>
            <a:off x="3305175" y="2776672"/>
            <a:ext cx="2419350" cy="1262159"/>
          </a:xfrm>
          <a:prstGeom prst="rect">
            <a:avLst/>
          </a:prstGeom>
          <a:noFill/>
          <a:ln>
            <a:noFill/>
          </a:ln>
        </p:spPr>
      </p:pic>
      <p:sp>
        <p:nvSpPr>
          <p:cNvPr id="116" name="Google Shape;116;p15"/>
          <p:cNvSpPr txBox="1"/>
          <p:nvPr/>
        </p:nvSpPr>
        <p:spPr>
          <a:xfrm>
            <a:off x="3133725" y="1876426"/>
            <a:ext cx="1687256" cy="9015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a:solidFill>
                  <a:schemeClr val="dk1"/>
                </a:solidFill>
                <a:latin typeface="Calibri"/>
                <a:ea typeface="Calibri"/>
                <a:cs typeface="Calibri"/>
                <a:sym typeface="Calibri"/>
              </a:rPr>
              <a:t>Farah </a:t>
            </a:r>
            <a:r>
              <a:rPr lang="en-US" sz="1600" dirty="0" err="1">
                <a:solidFill>
                  <a:schemeClr val="dk1"/>
                </a:solidFill>
                <a:latin typeface="Calibri"/>
                <a:ea typeface="Calibri"/>
                <a:cs typeface="Calibri"/>
                <a:sym typeface="Calibri"/>
              </a:rPr>
              <a:t>Marklevits</a:t>
            </a:r>
            <a:r>
              <a:rPr lang="en-US" sz="1600" dirty="0">
                <a:solidFill>
                  <a:schemeClr val="dk1"/>
                </a:solidFill>
                <a:latin typeface="Calibri"/>
                <a:ea typeface="Calibri"/>
                <a:cs typeface="Calibri"/>
                <a:sym typeface="Calibri"/>
              </a:rPr>
              <a:t>, Assistant Director of RWC</a:t>
            </a:r>
            <a:endParaRPr sz="1600" dirty="0">
              <a:solidFill>
                <a:schemeClr val="dk1"/>
              </a:solidFill>
              <a:latin typeface="Calibri"/>
              <a:ea typeface="Calibri"/>
              <a:cs typeface="Calibri"/>
              <a:sym typeface="Calibri"/>
            </a:endParaRPr>
          </a:p>
        </p:txBody>
      </p:sp>
      <p:sp>
        <p:nvSpPr>
          <p:cNvPr id="118" name="Google Shape;118;p15"/>
          <p:cNvSpPr txBox="1"/>
          <p:nvPr/>
        </p:nvSpPr>
        <p:spPr>
          <a:xfrm>
            <a:off x="6540211" y="4028301"/>
            <a:ext cx="17526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err="1">
                <a:solidFill>
                  <a:schemeClr val="dk1"/>
                </a:solidFill>
                <a:latin typeface="Calibri"/>
                <a:ea typeface="Calibri"/>
                <a:cs typeface="Calibri"/>
                <a:sym typeface="Calibri"/>
              </a:rPr>
              <a:t>Tatenda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Nyoni</a:t>
            </a:r>
            <a:endParaRPr sz="1800" dirty="0">
              <a:solidFill>
                <a:schemeClr val="dk1"/>
              </a:solidFill>
              <a:latin typeface="Calibri"/>
              <a:ea typeface="Calibri"/>
              <a:cs typeface="Calibri"/>
              <a:sym typeface="Calibri"/>
            </a:endParaRPr>
          </a:p>
        </p:txBody>
      </p:sp>
      <p:pic>
        <p:nvPicPr>
          <p:cNvPr id="119" name="Google Shape;119;p15"/>
          <p:cNvPicPr preferRelativeResize="0"/>
          <p:nvPr/>
        </p:nvPicPr>
        <p:blipFill rotWithShape="1">
          <a:blip r:embed="rId7">
            <a:alphaModFix/>
          </a:blip>
          <a:srcRect/>
          <a:stretch/>
        </p:blipFill>
        <p:spPr>
          <a:xfrm>
            <a:off x="3219451" y="619125"/>
            <a:ext cx="1634913" cy="1226185"/>
          </a:xfrm>
          <a:prstGeom prst="rect">
            <a:avLst/>
          </a:prstGeom>
          <a:noFill/>
          <a:ln>
            <a:noFill/>
          </a:ln>
        </p:spPr>
      </p:pic>
      <p:pic>
        <p:nvPicPr>
          <p:cNvPr id="120" name="Google Shape;120;p15"/>
          <p:cNvPicPr preferRelativeResize="0"/>
          <p:nvPr/>
        </p:nvPicPr>
        <p:blipFill rotWithShape="1">
          <a:blip r:embed="rId8">
            <a:alphaModFix/>
          </a:blip>
          <a:srcRect/>
          <a:stretch/>
        </p:blipFill>
        <p:spPr>
          <a:xfrm>
            <a:off x="6540211" y="2777967"/>
            <a:ext cx="1251239" cy="1298965"/>
          </a:xfrm>
          <a:prstGeom prst="rect">
            <a:avLst/>
          </a:prstGeom>
          <a:noFill/>
          <a:ln>
            <a:noFill/>
          </a:ln>
        </p:spPr>
      </p:pic>
      <p:pic>
        <p:nvPicPr>
          <p:cNvPr id="121" name="Google Shape;121;p15" descr="williams_kam.jpg"/>
          <p:cNvPicPr preferRelativeResize="0"/>
          <p:nvPr/>
        </p:nvPicPr>
        <p:blipFill rotWithShape="1">
          <a:blip r:embed="rId9">
            <a:alphaModFix/>
          </a:blip>
          <a:srcRect/>
          <a:stretch/>
        </p:blipFill>
        <p:spPr>
          <a:xfrm>
            <a:off x="7143750" y="619125"/>
            <a:ext cx="1676400" cy="1262350"/>
          </a:xfrm>
          <a:prstGeom prst="rect">
            <a:avLst/>
          </a:prstGeom>
          <a:noFill/>
          <a:ln>
            <a:noFill/>
          </a:ln>
        </p:spPr>
      </p:pic>
      <p:pic>
        <p:nvPicPr>
          <p:cNvPr id="122" name="Google Shape;122;p15" descr="dao_yen_0.jpg"/>
          <p:cNvPicPr preferRelativeResize="0"/>
          <p:nvPr/>
        </p:nvPicPr>
        <p:blipFill rotWithShape="1">
          <a:blip r:embed="rId10">
            <a:alphaModFix/>
          </a:blip>
          <a:srcRect/>
          <a:stretch/>
        </p:blipFill>
        <p:spPr>
          <a:xfrm>
            <a:off x="5143500" y="619125"/>
            <a:ext cx="1676400" cy="1262350"/>
          </a:xfrm>
          <a:prstGeom prst="rect">
            <a:avLst/>
          </a:prstGeom>
          <a:noFill/>
          <a:ln>
            <a:noFill/>
          </a:ln>
        </p:spPr>
      </p:pic>
      <p:sp>
        <p:nvSpPr>
          <p:cNvPr id="123" name="Google Shape;123;p15"/>
          <p:cNvSpPr txBox="1"/>
          <p:nvPr/>
        </p:nvSpPr>
        <p:spPr>
          <a:xfrm>
            <a:off x="5057775" y="1933575"/>
            <a:ext cx="1752600" cy="90024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a:solidFill>
                  <a:schemeClr val="dk1"/>
                </a:solidFill>
                <a:latin typeface="Calibri"/>
                <a:ea typeface="Calibri"/>
                <a:cs typeface="Calibri"/>
                <a:sym typeface="Calibri"/>
              </a:rPr>
              <a:t>Yen Dao, Director of Students Success Services</a:t>
            </a:r>
            <a:endParaRPr sz="1600" dirty="0">
              <a:solidFill>
                <a:schemeClr val="dk1"/>
              </a:solidFill>
              <a:latin typeface="Calibri"/>
              <a:ea typeface="Calibri"/>
              <a:cs typeface="Calibri"/>
              <a:sym typeface="Calibri"/>
            </a:endParaRPr>
          </a:p>
        </p:txBody>
      </p:sp>
      <p:sp>
        <p:nvSpPr>
          <p:cNvPr id="124" name="Google Shape;124;p15"/>
          <p:cNvSpPr txBox="1"/>
          <p:nvPr/>
        </p:nvSpPr>
        <p:spPr>
          <a:xfrm>
            <a:off x="6383425" y="4748138"/>
            <a:ext cx="1518000" cy="524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Tree>
    <p:extLst>
      <p:ext uri="{BB962C8B-B14F-4D97-AF65-F5344CB8AC3E}">
        <p14:creationId xmlns:p14="http://schemas.microsoft.com/office/powerpoint/2010/main" val="2811330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6"/>
          <p:cNvSpPr txBox="1">
            <a:spLocks noGrp="1"/>
          </p:cNvSpPr>
          <p:nvPr>
            <p:ph type="title"/>
          </p:nvPr>
        </p:nvSpPr>
        <p:spPr>
          <a:xfrm>
            <a:off x="457200" y="244079"/>
            <a:ext cx="8553450" cy="8572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140"/>
              <a:buFont typeface="Cambria"/>
              <a:buNone/>
            </a:pPr>
            <a:r>
              <a:rPr lang="en-US" sz="4140" dirty="0"/>
              <a:t>Learning Commons: Academic Support Services for Everyone</a:t>
            </a:r>
            <a:endParaRPr sz="4140" dirty="0"/>
          </a:p>
        </p:txBody>
      </p:sp>
      <p:sp>
        <p:nvSpPr>
          <p:cNvPr id="131" name="Google Shape;131;p16"/>
          <p:cNvSpPr txBox="1">
            <a:spLocks noGrp="1"/>
          </p:cNvSpPr>
          <p:nvPr>
            <p:ph type="body" idx="1"/>
          </p:nvPr>
        </p:nvSpPr>
        <p:spPr>
          <a:xfrm>
            <a:off x="457200" y="1524001"/>
            <a:ext cx="8229600" cy="339447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3000" dirty="0"/>
              <a:t>Located on the 3rd and 4th floor of The Gerber Center </a:t>
            </a:r>
            <a:endParaRPr sz="3000" dirty="0"/>
          </a:p>
          <a:p>
            <a:pPr marL="1005839" lvl="2" indent="-304800" algn="l" rtl="0">
              <a:spcBef>
                <a:spcPts val="360"/>
              </a:spcBef>
              <a:spcAft>
                <a:spcPts val="0"/>
              </a:spcAft>
              <a:buSzPts val="3000"/>
              <a:buChar char="•"/>
            </a:pPr>
            <a:r>
              <a:rPr lang="en-US" sz="3000" dirty="0"/>
              <a:t>Office of Disability Services</a:t>
            </a:r>
            <a:endParaRPr sz="3000" dirty="0"/>
          </a:p>
          <a:p>
            <a:pPr marL="1005839" lvl="2" indent="-304800" algn="l" rtl="0">
              <a:spcBef>
                <a:spcPts val="360"/>
              </a:spcBef>
              <a:spcAft>
                <a:spcPts val="0"/>
              </a:spcAft>
              <a:buSzPts val="3000"/>
              <a:buChar char="•"/>
            </a:pPr>
            <a:r>
              <a:rPr lang="en-US" sz="3000" dirty="0"/>
              <a:t>Reading/Writing Center</a:t>
            </a:r>
            <a:endParaRPr sz="3000" dirty="0"/>
          </a:p>
          <a:p>
            <a:pPr marL="1005839" lvl="2" indent="-304800" algn="l" rtl="0">
              <a:spcBef>
                <a:spcPts val="360"/>
              </a:spcBef>
              <a:spcAft>
                <a:spcPts val="0"/>
              </a:spcAft>
              <a:buSzPts val="3000"/>
              <a:buChar char="•"/>
            </a:pPr>
            <a:r>
              <a:rPr lang="en-US" sz="3000" dirty="0"/>
              <a:t>Student Success Services</a:t>
            </a:r>
            <a:endParaRPr sz="3000" dirty="0"/>
          </a:p>
          <a:p>
            <a:pPr marL="0" lvl="0" indent="0" algn="l" rtl="0">
              <a:spcBef>
                <a:spcPts val="440"/>
              </a:spcBef>
              <a:spcAft>
                <a:spcPts val="0"/>
              </a:spcAft>
              <a:buSzPts val="2200"/>
              <a:buNone/>
            </a:pPr>
            <a:endParaRPr dirty="0"/>
          </a:p>
        </p:txBody>
      </p:sp>
    </p:spTree>
    <p:extLst>
      <p:ext uri="{BB962C8B-B14F-4D97-AF65-F5344CB8AC3E}">
        <p14:creationId xmlns:p14="http://schemas.microsoft.com/office/powerpoint/2010/main" val="1439578852"/>
      </p:ext>
    </p:extLst>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7"/>
          <p:cNvSpPr txBox="1">
            <a:spLocks noGrp="1"/>
          </p:cNvSpPr>
          <p:nvPr>
            <p:ph type="body" idx="1"/>
          </p:nvPr>
        </p:nvSpPr>
        <p:spPr>
          <a:xfrm>
            <a:off x="457200" y="257175"/>
            <a:ext cx="8229600" cy="41278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3000" dirty="0"/>
              <a:t>Reading/Writing Center</a:t>
            </a:r>
            <a:endParaRPr sz="3000" dirty="0"/>
          </a:p>
          <a:p>
            <a:pPr marL="742950" lvl="2" indent="-368300" algn="l" rtl="0">
              <a:spcBef>
                <a:spcPts val="360"/>
              </a:spcBef>
              <a:spcAft>
                <a:spcPts val="0"/>
              </a:spcAft>
              <a:buSzPts val="2200"/>
              <a:buChar char="•"/>
            </a:pPr>
            <a:r>
              <a:rPr lang="en-US" sz="2200" dirty="0"/>
              <a:t>Improve reading and writing skills</a:t>
            </a:r>
            <a:endParaRPr sz="2200" dirty="0"/>
          </a:p>
          <a:p>
            <a:pPr marL="742950" lvl="2" indent="-368300" algn="l" rtl="0">
              <a:spcBef>
                <a:spcPts val="360"/>
              </a:spcBef>
              <a:spcAft>
                <a:spcPts val="0"/>
              </a:spcAft>
              <a:buSzPts val="2200"/>
              <a:buChar char="•"/>
            </a:pPr>
            <a:r>
              <a:rPr lang="en-US" sz="2200" dirty="0"/>
              <a:t>Improve English language skills</a:t>
            </a:r>
            <a:endParaRPr sz="2200" dirty="0"/>
          </a:p>
          <a:p>
            <a:pPr marL="742950" lvl="2" indent="-368300" algn="l" rtl="0">
              <a:spcBef>
                <a:spcPts val="360"/>
              </a:spcBef>
              <a:spcAft>
                <a:spcPts val="0"/>
              </a:spcAft>
              <a:buSzPts val="2200"/>
              <a:buChar char="•"/>
            </a:pPr>
            <a:r>
              <a:rPr lang="en-US" sz="2200" dirty="0"/>
              <a:t>Free to all students</a:t>
            </a:r>
            <a:endParaRPr sz="2200" dirty="0"/>
          </a:p>
          <a:p>
            <a:pPr marL="742950" lvl="2" indent="-368300" algn="l" rtl="0">
              <a:spcBef>
                <a:spcPts val="360"/>
              </a:spcBef>
              <a:spcAft>
                <a:spcPts val="0"/>
              </a:spcAft>
              <a:buSzPts val="2200"/>
              <a:buChar char="•"/>
            </a:pPr>
            <a:r>
              <a:rPr lang="en-US" sz="2200" dirty="0"/>
              <a:t>Hours available during the day on </a:t>
            </a:r>
            <a:r>
              <a:rPr lang="en-US" sz="2200" dirty="0" smtClean="0"/>
              <a:t>M-F </a:t>
            </a:r>
            <a:r>
              <a:rPr lang="en-US" sz="2200" dirty="0"/>
              <a:t>and evenings times during </a:t>
            </a:r>
            <a:r>
              <a:rPr lang="en-US" sz="2200" dirty="0" smtClean="0"/>
              <a:t>M-TH </a:t>
            </a:r>
            <a:r>
              <a:rPr lang="en-US" sz="2200" dirty="0"/>
              <a:t>and </a:t>
            </a:r>
            <a:r>
              <a:rPr lang="en-US" sz="2200" dirty="0" smtClean="0"/>
              <a:t>Sun. </a:t>
            </a:r>
            <a:endParaRPr sz="2200" dirty="0"/>
          </a:p>
          <a:p>
            <a:pPr marL="742950" lvl="2" indent="-368300" algn="l" rtl="0">
              <a:spcBef>
                <a:spcPts val="360"/>
              </a:spcBef>
              <a:spcAft>
                <a:spcPts val="0"/>
              </a:spcAft>
              <a:buSzPts val="2200"/>
              <a:buChar char="•"/>
            </a:pPr>
            <a:r>
              <a:rPr lang="en-US" sz="2200" dirty="0"/>
              <a:t>Staffed by 25 peer tutors and 3 faculty tutors</a:t>
            </a:r>
            <a:endParaRPr sz="2200" dirty="0"/>
          </a:p>
          <a:p>
            <a:pPr marL="742950" lvl="2" indent="-368300" algn="l" rtl="0">
              <a:spcBef>
                <a:spcPts val="360"/>
              </a:spcBef>
              <a:spcAft>
                <a:spcPts val="0"/>
              </a:spcAft>
              <a:buSzPts val="2200"/>
              <a:buChar char="•"/>
            </a:pPr>
            <a:r>
              <a:rPr lang="en-US" sz="2200" dirty="0"/>
              <a:t>30-45 minute sessions with peer or faculty tutors.</a:t>
            </a:r>
            <a:endParaRPr sz="2200" dirty="0"/>
          </a:p>
          <a:p>
            <a:pPr marL="742950" lvl="2" indent="-368300" algn="l" rtl="0">
              <a:spcBef>
                <a:spcPts val="360"/>
              </a:spcBef>
              <a:spcAft>
                <a:spcPts val="0"/>
              </a:spcAft>
              <a:buSzPts val="2200"/>
              <a:buChar char="•"/>
            </a:pPr>
            <a:r>
              <a:rPr lang="en-US" sz="2200" dirty="0"/>
              <a:t>No paper yet? No Problem!</a:t>
            </a:r>
            <a:endParaRPr sz="2200" dirty="0"/>
          </a:p>
          <a:p>
            <a:pPr marL="742950" lvl="2" indent="-368300" algn="l" rtl="0">
              <a:spcBef>
                <a:spcPts val="360"/>
              </a:spcBef>
              <a:spcAft>
                <a:spcPts val="0"/>
              </a:spcAft>
              <a:buSzPts val="2200"/>
              <a:buChar char="•"/>
            </a:pPr>
            <a:r>
              <a:rPr lang="en-US" sz="2200" dirty="0"/>
              <a:t>Personal Statements  and Cover Letters</a:t>
            </a:r>
            <a:endParaRPr sz="2200" dirty="0"/>
          </a:p>
        </p:txBody>
      </p:sp>
      <p:pic>
        <p:nvPicPr>
          <p:cNvPr id="138" name="Google Shape;138;p17"/>
          <p:cNvPicPr preferRelativeResize="0"/>
          <p:nvPr/>
        </p:nvPicPr>
        <p:blipFill rotWithShape="1">
          <a:blip r:embed="rId3">
            <a:alphaModFix/>
          </a:blip>
          <a:srcRect/>
          <a:stretch/>
        </p:blipFill>
        <p:spPr>
          <a:xfrm>
            <a:off x="6781800" y="288036"/>
            <a:ext cx="1490472" cy="969264"/>
          </a:xfrm>
          <a:prstGeom prst="rect">
            <a:avLst/>
          </a:prstGeom>
          <a:noFill/>
          <a:ln>
            <a:noFill/>
          </a:ln>
        </p:spPr>
      </p:pic>
    </p:spTree>
    <p:extLst>
      <p:ext uri="{BB962C8B-B14F-4D97-AF65-F5344CB8AC3E}">
        <p14:creationId xmlns:p14="http://schemas.microsoft.com/office/powerpoint/2010/main" val="1390201682"/>
      </p:ext>
    </p:extLst>
  </p:cSld>
  <p:clrMapOvr>
    <a:masterClrMapping/>
  </p:clrMapOvr>
  <p:transition spd="slow">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47785</TotalTime>
  <Words>2345</Words>
  <Application>Microsoft Office PowerPoint</Application>
  <PresentationFormat>On-screen Show (16:9)</PresentationFormat>
  <Paragraphs>389</Paragraphs>
  <Slides>49</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Bodoni MT</vt:lpstr>
      <vt:lpstr>Calibri</vt:lpstr>
      <vt:lpstr>Cambria</vt:lpstr>
      <vt:lpstr>Office Theme</vt:lpstr>
      <vt:lpstr>Family Orientation Summer 2020 </vt:lpstr>
      <vt:lpstr>WELCOME FAMILIES</vt:lpstr>
      <vt:lpstr>Fall 2020 Guiding Principles</vt:lpstr>
      <vt:lpstr>Presenters</vt:lpstr>
      <vt:lpstr>Academic Support Services: Something for Everyone</vt:lpstr>
      <vt:lpstr>What is Success?</vt:lpstr>
      <vt:lpstr>Members of the Learning Commons Family </vt:lpstr>
      <vt:lpstr>Learning Commons: Academic Support Services for Everyone</vt:lpstr>
      <vt:lpstr>PowerPoint Presentation</vt:lpstr>
      <vt:lpstr>PowerPoint Presentation</vt:lpstr>
      <vt:lpstr>PowerPoint Presentation</vt:lpstr>
      <vt:lpstr>PowerPoint Presentation</vt:lpstr>
      <vt:lpstr>PowerPoint Presentation</vt:lpstr>
      <vt:lpstr>Student Success</vt:lpstr>
      <vt:lpstr>Like Omid Barikzay…</vt:lpstr>
      <vt:lpstr>Academic Support Services:  Disability Services</vt:lpstr>
      <vt:lpstr>PowerPoint Presentation</vt:lpstr>
      <vt:lpstr>Counseling Services</vt:lpstr>
      <vt:lpstr>Location: Founders 206</vt:lpstr>
      <vt:lpstr>Staff Personnel </vt:lpstr>
      <vt:lpstr>Mental Health Delivery Model</vt:lpstr>
      <vt:lpstr>PowerPoint Presentation</vt:lpstr>
      <vt:lpstr>Kognito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 Important Ratio</vt:lpstr>
      <vt:lpstr>PowerPoint Presentation</vt:lpstr>
      <vt:lpstr>PowerPoint Presentation</vt:lpstr>
      <vt:lpstr>PowerPoint Presentation</vt:lpstr>
      <vt:lpstr>PowerPoint Presentation</vt:lpstr>
      <vt:lpstr>Dean of Students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Health Clinic</vt:lpstr>
      <vt:lpstr>Health Clinic</vt:lpstr>
      <vt:lpstr>THANK YOU!</vt:lpstr>
    </vt:vector>
  </TitlesOfParts>
  <Company>augustana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Zotzow</dc:creator>
  <cp:lastModifiedBy>Brooks, Wesley</cp:lastModifiedBy>
  <cp:revision>71</cp:revision>
  <cp:lastPrinted>2020-05-08T16:32:12Z</cp:lastPrinted>
  <dcterms:created xsi:type="dcterms:W3CDTF">2014-05-21T20:00:04Z</dcterms:created>
  <dcterms:modified xsi:type="dcterms:W3CDTF">2020-06-11T16:22:44Z</dcterms:modified>
</cp:coreProperties>
</file>